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handoutMasterIdLst>
    <p:handoutMasterId r:id="rId22"/>
  </p:handoutMasterIdLst>
  <p:sldIdLst>
    <p:sldId id="258" r:id="rId2"/>
    <p:sldId id="257" r:id="rId3"/>
    <p:sldId id="298" r:id="rId4"/>
    <p:sldId id="259" r:id="rId5"/>
    <p:sldId id="260" r:id="rId6"/>
    <p:sldId id="300" r:id="rId7"/>
    <p:sldId id="299" r:id="rId8"/>
    <p:sldId id="302" r:id="rId9"/>
    <p:sldId id="301" r:id="rId10"/>
    <p:sldId id="303" r:id="rId11"/>
    <p:sldId id="262" r:id="rId12"/>
    <p:sldId id="305" r:id="rId13"/>
    <p:sldId id="304" r:id="rId14"/>
    <p:sldId id="263" r:id="rId15"/>
    <p:sldId id="308" r:id="rId16"/>
    <p:sldId id="307" r:id="rId17"/>
    <p:sldId id="309" r:id="rId18"/>
    <p:sldId id="268" r:id="rId19"/>
    <p:sldId id="269" r:id="rId20"/>
  </p:sldIdLst>
  <p:sldSz cx="12192000" cy="6858000"/>
  <p:notesSz cx="6858000" cy="9144000"/>
  <p:embeddedFontLst>
    <p:embeddedFont>
      <p:font typeface="Amazon Ember" panose="020B0603020204020204" pitchFamily="34" charset="0"/>
      <p:regular r:id="rId23"/>
      <p:bold r:id="rId24"/>
      <p:italic r:id="rId25"/>
      <p:boldItalic r:id="rId26"/>
    </p:embeddedFont>
    <p:embeddedFont>
      <p:font typeface="Amazon Ember Display" panose="020B0603020204020204" pitchFamily="34" charset="0"/>
      <p:regular r:id="rId27"/>
      <p:bold r:id="rId28"/>
      <p:italic r:id="rId29"/>
      <p:boldItalic r:id="rId30"/>
    </p:embeddedFont>
    <p:embeddedFont>
      <p:font typeface="Amazon Ember Regular" panose="020B0603020204020204" pitchFamily="34" charset="0"/>
      <p:regular r:id="rId31"/>
      <p:bold r:id="rId32"/>
      <p:italic r:id="rId33"/>
      <p:boldItalic r:id="rId34"/>
    </p:embeddedFont>
    <p:embeddedFont>
      <p:font typeface="Lucida Console" panose="020B0609040504020204" pitchFamily="49"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25896864-DF69-40F5-8CB7-E9E220E900ED}">
          <p14:sldIdLst>
            <p14:sldId id="258"/>
            <p14:sldId id="257"/>
            <p14:sldId id="298"/>
            <p14:sldId id="259"/>
            <p14:sldId id="260"/>
            <p14:sldId id="300"/>
            <p14:sldId id="299"/>
            <p14:sldId id="302"/>
            <p14:sldId id="301"/>
            <p14:sldId id="303"/>
            <p14:sldId id="262"/>
            <p14:sldId id="305"/>
            <p14:sldId id="304"/>
            <p14:sldId id="263"/>
            <p14:sldId id="308"/>
            <p14:sldId id="307"/>
            <p14:sldId id="309"/>
            <p14:sldId id="268"/>
            <p14:sldId id="2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C8FF"/>
    <a:srgbClr val="FFFFFF"/>
    <a:srgbClr val="5DADFD"/>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5" autoAdjust="0"/>
    <p:restoredTop sz="63250" autoAdjust="0"/>
  </p:normalViewPr>
  <p:slideViewPr>
    <p:cSldViewPr snapToGrid="0">
      <p:cViewPr varScale="1">
        <p:scale>
          <a:sx n="119" d="100"/>
          <a:sy n="119" d="100"/>
        </p:scale>
        <p:origin x="760" y="184"/>
      </p:cViewPr>
      <p:guideLst/>
    </p:cSldViewPr>
  </p:slideViewPr>
  <p:outlineViewPr>
    <p:cViewPr>
      <p:scale>
        <a:sx n="33" d="100"/>
        <a:sy n="33" d="100"/>
      </p:scale>
      <p:origin x="0" y="-168"/>
    </p:cViewPr>
  </p:outlineViewPr>
  <p:notesTextViewPr>
    <p:cViewPr>
      <p:scale>
        <a:sx n="1" d="1"/>
        <a:sy n="1" d="1"/>
      </p:scale>
      <p:origin x="0" y="0"/>
    </p:cViewPr>
  </p:notesTextViewPr>
  <p:notesViewPr>
    <p:cSldViewPr snapToGrid="0" showGuides="1">
      <p:cViewPr varScale="1">
        <p:scale>
          <a:sx n="81" d="100"/>
          <a:sy n="81" d="100"/>
        </p:scale>
        <p:origin x="304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a:t>
            </a:fld>
            <a:endParaRPr lang="en-US"/>
          </a:p>
        </p:txBody>
      </p:sp>
    </p:spTree>
    <p:extLst>
      <p:ext uri="{BB962C8B-B14F-4D97-AF65-F5344CB8AC3E}">
        <p14:creationId xmlns:p14="http://schemas.microsoft.com/office/powerpoint/2010/main" val="1205949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One of the most interesting features of step functions are its AWS SDK Integrations.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Step Functions integrates with other AWS services, letting you call each service's API actions from your workflow. You can use Step Functions' AWS SDK integrations to call almost any AWS service's API actions from your state machine.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Today Step Functions natively integrates with over 220 AWS Services and over 10,000 API 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is a very simple syntax for integrating services and </a:t>
            </a:r>
            <a:r>
              <a:rPr lang="en-US" sz="1200" b="0" i="0" kern="1200" dirty="0" err="1">
                <a:solidFill>
                  <a:schemeClr val="tx1"/>
                </a:solidFill>
                <a:effectLst/>
                <a:latin typeface="+mn-lt"/>
                <a:ea typeface="+mn-ea"/>
                <a:cs typeface="+mn-cs"/>
              </a:rPr>
              <a:t>api’s</a:t>
            </a:r>
            <a:r>
              <a:rPr lang="en-US" sz="1200" b="0" i="0" kern="1200" dirty="0">
                <a:solidFill>
                  <a:schemeClr val="tx1"/>
                </a:solidFill>
                <a:effectLst/>
                <a:latin typeface="+mn-lt"/>
                <a:ea typeface="+mn-ea"/>
                <a:cs typeface="+mn-cs"/>
              </a:rPr>
              <a:t> which you can see here.</a:t>
            </a:r>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11</a:t>
            </a:fld>
            <a:endParaRPr lang="en-US"/>
          </a:p>
        </p:txBody>
      </p:sp>
    </p:spTree>
    <p:extLst>
      <p:ext uri="{BB962C8B-B14F-4D97-AF65-F5344CB8AC3E}">
        <p14:creationId xmlns:p14="http://schemas.microsoft.com/office/powerpoint/2010/main" val="251199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dirty="0"/>
              <a:t>Step Functions has two workflow types. Standard workflows are designed to support long-running, durable and auditable workflows. These could be workflows that may need to durably take long pauses, possibly even require human interventions.</a:t>
            </a:r>
          </a:p>
          <a:p>
            <a:endParaRPr lang="en-US" b="0" dirty="0"/>
          </a:p>
          <a:p>
            <a:r>
              <a:rPr lang="en-US" b="0" dirty="0"/>
              <a:t>Express workflows are designed for high volume event processing s</a:t>
            </a:r>
            <a:r>
              <a:rPr lang="en-US" sz="1200" b="0" i="0" kern="1200" dirty="0">
                <a:solidFill>
                  <a:schemeClr val="tx1"/>
                </a:solidFill>
                <a:effectLst/>
                <a:latin typeface="+mn-lt"/>
                <a:ea typeface="+mn-ea"/>
                <a:cs typeface="+mn-cs"/>
              </a:rPr>
              <a:t>uch as IoT data ingestion, streaming data processing, and mobile application backends.</a:t>
            </a:r>
            <a:endParaRPr lang="en-US" b="0" dirty="0"/>
          </a:p>
          <a:p>
            <a:endParaRPr lang="en-US" b="0" dirty="0"/>
          </a:p>
          <a:p>
            <a:r>
              <a:rPr lang="en-US" b="0" dirty="0"/>
              <a:t>You can see some of the differences between the two workflow types in this table. Most notable here is that a standard workflow can continue execution for up to one year, while an express workflow is limited to 5 minutes.</a:t>
            </a:r>
          </a:p>
          <a:p>
            <a:endParaRPr lang="en-US" b="0" dirty="0"/>
          </a:p>
          <a:p>
            <a:r>
              <a:rPr lang="en-US" b="0" dirty="0"/>
              <a:t>With regard to state transitions, the standard workflow supports an initial bucket of 5,000 with a 1500 per second refill rate. While express workflows support a virtually unlimited amount of state transitions.</a:t>
            </a:r>
          </a:p>
          <a:p>
            <a:endParaRPr lang="en-US" b="0" dirty="0"/>
          </a:p>
          <a:p>
            <a:r>
              <a:rPr lang="en-US" b="0" dirty="0"/>
              <a:t>Each workflow type has differing quotas and supported features, you can explore these in the Step Functions documentation.</a:t>
            </a:r>
            <a:endParaRPr lang="en-SG" b="0"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12</a:t>
            </a:fld>
            <a:endParaRPr lang="en-US"/>
          </a:p>
        </p:txBody>
      </p:sp>
    </p:spTree>
    <p:extLst>
      <p:ext uri="{BB962C8B-B14F-4D97-AF65-F5344CB8AC3E}">
        <p14:creationId xmlns:p14="http://schemas.microsoft.com/office/powerpoint/2010/main" val="3625826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One other interesting Step Functions feature worth learning about is the the </a:t>
            </a:r>
            <a:r>
              <a:rPr lang="en-US" dirty="0" err="1"/>
              <a:t>WorkFlow</a:t>
            </a:r>
            <a:r>
              <a:rPr lang="en-US" dirty="0"/>
              <a:t> Studio. Workflow Studio is a low code visual editor for designing workflows. You can find it in authoring mode when you’re creating or editing a workflow. With Workflow Studio you can drag and drop integrations and flow choices to form complex application logic. We’ll set aside some time in today’s workshop to review this useful editor.</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13</a:t>
            </a:fld>
            <a:endParaRPr lang="en-US"/>
          </a:p>
        </p:txBody>
      </p:sp>
    </p:spTree>
    <p:extLst>
      <p:ext uri="{BB962C8B-B14F-4D97-AF65-F5344CB8AC3E}">
        <p14:creationId xmlns:p14="http://schemas.microsoft.com/office/powerpoint/2010/main" val="1478783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When you create a task with Step Functions by calling any of over 220 integrated services, there are 3 patterns that you can use for integration. The first pattern is called request response. When you use this pattern Step Functions proceeds immediately to the next step of the workflow without waiting for the service to complete it’s job.</a:t>
            </a:r>
          </a:p>
          <a:p>
            <a:endParaRPr lang="en-US" dirty="0"/>
          </a:p>
          <a:p>
            <a:r>
              <a:rPr lang="en-US" dirty="0"/>
              <a:t>The second pattern is called sync polling. When you use this pattern, Step Functions will monitor the underlying service and only proceed to the next step in the workflow when the service completes it’s job.</a:t>
            </a:r>
          </a:p>
          <a:p>
            <a:endParaRPr lang="en-US" dirty="0"/>
          </a:p>
          <a:p>
            <a:r>
              <a:rPr lang="en-US" dirty="0"/>
              <a:t>The last pattern is the callback pattern. With this pattern step functions provides a task token to the integrated service, then only proceeds to the next step in the workflow after the token is returned. All right let’s jump in.</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14</a:t>
            </a:fld>
            <a:endParaRPr lang="en-US"/>
          </a:p>
        </p:txBody>
      </p:sp>
    </p:spTree>
    <p:extLst>
      <p:ext uri="{BB962C8B-B14F-4D97-AF65-F5344CB8AC3E}">
        <p14:creationId xmlns:p14="http://schemas.microsoft.com/office/powerpoint/2010/main" val="2516441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Step Functions can be used in a wide variety of applications including data processing, machine learning, microservice orchestration and IT and security automation.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Some people even use step functions as a CI/CD pipeline.</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15</a:t>
            </a:fld>
            <a:endParaRPr lang="en-US"/>
          </a:p>
        </p:txBody>
      </p:sp>
    </p:spTree>
    <p:extLst>
      <p:ext uri="{BB962C8B-B14F-4D97-AF65-F5344CB8AC3E}">
        <p14:creationId xmlns:p14="http://schemas.microsoft.com/office/powerpoint/2010/main" val="1061505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Hello my name is Dan Fox and I’m a Principal Specialist Solutions Architect at AWS. Welcome to the AWS Step Functions Workshop. Thank you for participating. </a:t>
            </a:r>
          </a:p>
          <a:p>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In this workshop you will learn the primary features of AWS Step Functions through a series of hands on modules. Step Functions is a really exciting service, and it generates a lot of talk value among my colleagues both within AWS and outside of it. I know many of my peers in the Solution Architect community at AWS think of step functions as a paradigm shift in software development, offering a new top layer of abstraction for cloud native applications.</a:t>
            </a:r>
          </a:p>
          <a:p>
            <a:endParaRPr lang="en-US" dirty="0"/>
          </a:p>
          <a:p>
            <a:r>
              <a:rPr lang="en-US" dirty="0"/>
              <a:t>This is a hands on workshop and it does get to the code level, but coding experience is not necessary to be successful today. If you haven’t coded in a while, or even if you’ve never coded you will still feel successful at the end of this session of you engage with the materials. </a:t>
            </a:r>
          </a:p>
          <a:p>
            <a:endParaRPr lang="en-US" dirty="0"/>
          </a:p>
          <a:p>
            <a:r>
              <a:rPr lang="en-US" sz="1200" b="0" i="0" kern="1200" dirty="0">
                <a:solidFill>
                  <a:schemeClr val="tx1"/>
                </a:solidFill>
                <a:effectLst/>
                <a:latin typeface="+mn-lt"/>
                <a:ea typeface="+mn-ea"/>
                <a:cs typeface="+mn-cs"/>
              </a:rPr>
              <a:t>This workshop may be run in either a hosted or self-service mode, so you can take it at home using your own account. Today for your convenience we will provide you with a temporary, free AWS account with the workshop materials previously deployed and configured. For self-service participants, set up and clean up instructions are provided at the beginning and end of each module. You are not self-service participants. You can safely ignore the setup and </a:t>
            </a:r>
            <a:r>
              <a:rPr lang="en-US" sz="1200" b="0" i="0" kern="1200">
                <a:solidFill>
                  <a:schemeClr val="tx1"/>
                </a:solidFill>
                <a:effectLst/>
                <a:latin typeface="+mn-lt"/>
                <a:ea typeface="+mn-ea"/>
                <a:cs typeface="+mn-cs"/>
              </a:rPr>
              <a:t>cleanup screens.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self-service mode, you deploy the workshop materials to your own AWS account through CloudFormation templates. For self-service participants, set up and clean up instructions are provided at the beginning and end of each module. </a:t>
            </a:r>
            <a:r>
              <a:rPr lang="en-US" dirty="0"/>
              <a:t>Since today’s workshop is hosted, when you see setup or cleanup instructions you can safely ignore these pages and skip past them.</a:t>
            </a:r>
          </a:p>
          <a:p>
            <a:endParaRPr lang="en-US" dirty="0"/>
          </a:p>
          <a:p>
            <a:r>
              <a:rPr lang="en-US" dirty="0"/>
              <a:t>Before we begin, I’d like to introduce to you our workshop support staff…</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a:t>
            </a:fld>
            <a:endParaRPr lang="en-US"/>
          </a:p>
        </p:txBody>
      </p:sp>
    </p:spTree>
    <p:extLst>
      <p:ext uri="{BB962C8B-B14F-4D97-AF65-F5344CB8AC3E}">
        <p14:creationId xmlns:p14="http://schemas.microsoft.com/office/powerpoint/2010/main" val="66858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a quick overview of our session together today. I’ll provide a high level overview of Step Functions.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Then we will transition to a series of hands on workshop labs. Each participant of this builders session will be given their own, temporary, free AWS account. </a:t>
            </a:r>
            <a:r>
              <a:rPr lang="en-US" dirty="0"/>
              <a:t>These accounts are preconfigured to contain our lab assets so please use the account we give you today and not your own account.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The workshop contains 12 modules and is designed to teach you primary features of Step Functions.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The duration of this session is two hours. For the first hour or so we’ll be working together as a group. For the second hour I will set you free to work independently. Once that happens you can choose to progress through the workshop materials in order, or you can pick and choose the modules that seem most interesting to you. Each modules is technically independent from the other modules. So you can progress in any order and still be successful.</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If you run into any problems please raise you hand and one of our workshop support staff will come to assist you.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[NOTE ABOUT CELL PHONE WIFI?]</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Any questions?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a:p>
        </p:txBody>
      </p:sp>
    </p:spTree>
    <p:extLst>
      <p:ext uri="{BB962C8B-B14F-4D97-AF65-F5344CB8AC3E}">
        <p14:creationId xmlns:p14="http://schemas.microsoft.com/office/powerpoint/2010/main" val="2967704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Let’s talk about signs that might indicate that you need an orchestration service.</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a:t>
            </a:fld>
            <a:endParaRPr lang="en-US"/>
          </a:p>
        </p:txBody>
      </p:sp>
    </p:spTree>
    <p:extLst>
      <p:ext uri="{BB962C8B-B14F-4D97-AF65-F5344CB8AC3E}">
        <p14:creationId xmlns:p14="http://schemas.microsoft.com/office/powerpoint/2010/main" val="1442779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What are some of the most common orchestration patterns that we see in applications?</a:t>
            </a:r>
          </a:p>
          <a:p>
            <a:endParaRPr lang="en-US" dirty="0"/>
          </a:p>
          <a:p>
            <a:r>
              <a:rPr lang="en-US" dirty="0"/>
              <a:t>You may want to sequence your tasks. For example, you need to perform fraud detection, then based on the results you can approve or deny a transaction.</a:t>
            </a:r>
          </a:p>
          <a:p>
            <a:endParaRPr lang="en-US" dirty="0"/>
          </a:p>
          <a:p>
            <a:r>
              <a:rPr lang="en-US" dirty="0"/>
              <a:t>You may want to retry failed tasks. For example, you may have a downstream service that occasionally fails. You may want to implement retry intervals, maximum attempts, and backoff rates.</a:t>
            </a:r>
          </a:p>
          <a:p>
            <a:endParaRPr lang="en-US" dirty="0"/>
          </a:p>
          <a:p>
            <a:r>
              <a:rPr lang="en-US" dirty="0"/>
              <a:t>You may want to run tasks in parallel. For example, a customer purchase could trigger services for accounting, inventory, fulfillment and shipping</a:t>
            </a:r>
          </a:p>
          <a:p>
            <a:endParaRPr lang="en-US" dirty="0"/>
          </a:p>
          <a:p>
            <a:r>
              <a:rPr lang="en-US" dirty="0"/>
              <a:t>You may want to select tasks based on the data you receive. For example, you may have user generated data that has different processing and storage requirements based on its country of origin.</a:t>
            </a:r>
          </a:p>
          <a:p>
            <a:endParaRPr lang="en-US" dirty="0"/>
          </a:p>
          <a:p>
            <a:r>
              <a:rPr lang="en-US" dirty="0"/>
              <a:t>You may want to implement a try / catch / finally flow control pattern in your application. </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a:t>
            </a:fld>
            <a:endParaRPr lang="en-US"/>
          </a:p>
        </p:txBody>
      </p:sp>
    </p:spTree>
    <p:extLst>
      <p:ext uri="{BB962C8B-B14F-4D97-AF65-F5344CB8AC3E}">
        <p14:creationId xmlns:p14="http://schemas.microsoft.com/office/powerpoint/2010/main" val="187312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service orchestration seems useful to you then you might benefit from AWS Step Functions.</a:t>
            </a:r>
          </a:p>
          <a:p>
            <a:endParaRPr lang="en-US" dirty="0"/>
          </a:p>
          <a:p>
            <a:r>
              <a:rPr lang="en-US" dirty="0"/>
              <a:t>What is the the Step Functions service?</a:t>
            </a:r>
          </a:p>
          <a:p>
            <a:endParaRPr lang="en-US" dirty="0"/>
          </a:p>
          <a:p>
            <a:r>
              <a:rPr lang="en-US" dirty="0"/>
              <a:t>AWS Step Functions is a low-code visual workflow service that can provide orchestration for AWS services</a:t>
            </a:r>
          </a:p>
          <a:p>
            <a:endParaRPr lang="en-US" dirty="0"/>
          </a:p>
          <a:p>
            <a:r>
              <a:rPr lang="en-US" dirty="0"/>
              <a:t>Step functions supports many common workflow patterns like retries, error handling, parallel processing, branching logic, service integrations, and observability.</a:t>
            </a:r>
          </a:p>
          <a:p>
            <a:endParaRPr lang="en-US" dirty="0"/>
          </a:p>
          <a:p>
            <a:r>
              <a:rPr lang="en-US" dirty="0"/>
              <a:t>Step Function simplifies the implementation of these common tasks so developers can focus on higher-value business logic.</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a:p>
        </p:txBody>
      </p:sp>
    </p:spTree>
    <p:extLst>
      <p:ext uri="{BB962C8B-B14F-4D97-AF65-F5344CB8AC3E}">
        <p14:creationId xmlns:p14="http://schemas.microsoft.com/office/powerpoint/2010/main" val="316173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Let’s talk about some of the primary concepts within Step Functions. The first one we’ll cover is the concept of workflows. What is a workflow in Step Functions? </a:t>
            </a:r>
          </a:p>
          <a:p>
            <a:endParaRPr lang="en-US" dirty="0"/>
          </a:p>
          <a:p>
            <a:r>
              <a:rPr lang="en-US" dirty="0"/>
              <a:t>A workflow is a map of all of the logical pathways that can be executed within an application. </a:t>
            </a:r>
          </a:p>
          <a:p>
            <a:endParaRPr lang="en-US" dirty="0"/>
          </a:p>
          <a:p>
            <a:r>
              <a:rPr lang="en-US" dirty="0"/>
              <a:t>In step functions workflows are written using a syntax called Amazon States Language or ASL. We’ll be learning more about ASL later in this session.</a:t>
            </a:r>
          </a:p>
          <a:p>
            <a:endParaRPr lang="en-US" dirty="0"/>
          </a:p>
          <a:p>
            <a:r>
              <a:rPr lang="en-US" dirty="0"/>
              <a:t>Workflows often referred to as state machines.</a:t>
            </a:r>
          </a:p>
          <a:p>
            <a:endParaRPr lang="en-US" dirty="0"/>
          </a:p>
          <a:p>
            <a:r>
              <a:rPr lang="en-US" dirty="0"/>
              <a:t>State machines are composed of steps called states.</a:t>
            </a:r>
          </a:p>
          <a:p>
            <a:endParaRPr lang="en-US" dirty="0"/>
          </a:p>
          <a:p>
            <a:r>
              <a:rPr lang="en-US" dirty="0"/>
              <a:t>And state machines can be used to orchestrate multiple AWS services.</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8</a:t>
            </a:fld>
            <a:endParaRPr lang="en-US"/>
          </a:p>
        </p:txBody>
      </p:sp>
    </p:spTree>
    <p:extLst>
      <p:ext uri="{BB962C8B-B14F-4D97-AF65-F5344CB8AC3E}">
        <p14:creationId xmlns:p14="http://schemas.microsoft.com/office/powerpoint/2010/main" val="1870978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Each step within a workflow is called a state. A typical workflow will be composed of multiple states. Each state type is designed to perform a specific kind of action.</a:t>
            </a:r>
          </a:p>
          <a:p>
            <a:endParaRPr lang="en-US" dirty="0"/>
          </a:p>
          <a:p>
            <a:r>
              <a:rPr lang="en-US" dirty="0"/>
              <a:t>In a single execution, a state machine will begin at an initial state, that state will execute some kind of action, and then it will pass control to the next state in the sequence. That state will then execute its action, and then pass control forward again. And so on and so on.</a:t>
            </a:r>
          </a:p>
          <a:p>
            <a:endParaRPr lang="en-US" dirty="0"/>
          </a:p>
          <a:p>
            <a:r>
              <a:rPr lang="en-US" dirty="0"/>
              <a:t>The workflow will continue to progress from state to state until it reaches an end state. After which it will stop execution.</a:t>
            </a:r>
          </a:p>
          <a:p>
            <a:endParaRPr lang="en-US" dirty="0"/>
          </a:p>
          <a:p>
            <a:r>
              <a:rPr lang="en-US" dirty="0"/>
              <a:t>This is a list of the primary state types within step functions.</a:t>
            </a:r>
          </a:p>
          <a:p>
            <a:endParaRPr lang="en-US" dirty="0"/>
          </a:p>
          <a:p>
            <a:r>
              <a:rPr lang="en-US" dirty="0"/>
              <a:t>The choice state enables branching logic within your state machine.</a:t>
            </a:r>
          </a:p>
          <a:p>
            <a:r>
              <a:rPr lang="en-US" dirty="0"/>
              <a:t>The parallel state enables concurrent branches of execution.</a:t>
            </a:r>
          </a:p>
          <a:p>
            <a:r>
              <a:rPr lang="en-US" dirty="0"/>
              <a:t>The map state enables you to create dynamic pathways based on input data.</a:t>
            </a:r>
          </a:p>
          <a:p>
            <a:r>
              <a:rPr lang="en-US" dirty="0"/>
              <a:t>The pass state passes the flow control onward, but it can also provide some simple data transformation. </a:t>
            </a:r>
          </a:p>
          <a:p>
            <a:r>
              <a:rPr lang="en-US" dirty="0"/>
              <a:t>The wait state provides a delay function.</a:t>
            </a:r>
          </a:p>
          <a:p>
            <a:r>
              <a:rPr lang="en-US" dirty="0"/>
              <a:t>Succeed or fail states stop an execution with failure or success.</a:t>
            </a:r>
          </a:p>
          <a:p>
            <a:r>
              <a:rPr lang="en-US" dirty="0"/>
              <a:t>And the task state is an instruction to do some work.</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9</a:t>
            </a:fld>
            <a:endParaRPr lang="en-US"/>
          </a:p>
        </p:txBody>
      </p:sp>
    </p:spTree>
    <p:extLst>
      <p:ext uri="{BB962C8B-B14F-4D97-AF65-F5344CB8AC3E}">
        <p14:creationId xmlns:p14="http://schemas.microsoft.com/office/powerpoint/2010/main" val="2895749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One of the modules in our workshop today specifically covers the topic of input output processing so you’ll have the opportunity to learn about this feature in more detail.</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10</a:t>
            </a:fld>
            <a:endParaRPr lang="en-US"/>
          </a:p>
        </p:txBody>
      </p:sp>
    </p:spTree>
    <p:extLst>
      <p:ext uri="{BB962C8B-B14F-4D97-AF65-F5344CB8AC3E}">
        <p14:creationId xmlns:p14="http://schemas.microsoft.com/office/powerpoint/2010/main" val="4280500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0"/>
            <a:ext cx="3741492" cy="1078334"/>
          </a:xfrm>
          <a:prstGeom prst="rect">
            <a:avLst/>
          </a:prstGeom>
        </p:spPr>
      </p:pic>
    </p:spTree>
    <p:extLst>
      <p:ext uri="{BB962C8B-B14F-4D97-AF65-F5344CB8AC3E}">
        <p14:creationId xmlns:p14="http://schemas.microsoft.com/office/powerpoint/2010/main" val="293074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0"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pos="6000" userDrawn="1">
          <p15:clr>
            <a:srgbClr val="FBAE40"/>
          </p15:clr>
        </p15:guide>
        <p15:guide id="3" orient="horz" pos="2904" userDrawn="1">
          <p15:clr>
            <a:srgbClr val="FBAE40"/>
          </p15:clr>
        </p15:guide>
        <p15:guide id="4" orient="horz" pos="163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US"/>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718036"/>
            <a:ext cx="7658100"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385638"/>
            <a:ext cx="7658100"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310970"/>
            <a:ext cx="5600700" cy="593742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381000" y="1725611"/>
            <a:ext cx="5600700" cy="4522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B89BD6-E679-4C7B-96C2-7C36AE29EA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270000"/>
          </a:xfrm>
        </p:spPr>
        <p:txBody>
          <a:bodyPr/>
          <a:lstStyle>
            <a:lvl1pPr marL="0" indent="0">
              <a:spcAft>
                <a:spcPts val="600"/>
              </a:spcAft>
              <a:buNone/>
              <a:defRPr sz="1600"/>
            </a:lvl1pPr>
          </a:lstStyle>
          <a:p>
            <a:pPr lvl="0"/>
            <a:r>
              <a:rPr lang="en-US" dirty="0"/>
              <a:t>Speaker contact info (email or socials)</a:t>
            </a:r>
          </a:p>
        </p:txBody>
      </p:sp>
      <p:pic>
        <p:nvPicPr>
          <p:cNvPr id="15" name="Picture 14">
            <a:extLst>
              <a:ext uri="{FF2B5EF4-FFF2-40B4-BE49-F238E27FC236}">
                <a16:creationId xmlns:a16="http://schemas.microsoft.com/office/drawing/2014/main" id="{432F842A-70BA-4077-9AA4-5FBE998F76B3}"/>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6" name="TextBox 15">
            <a:extLst>
              <a:ext uri="{FF2B5EF4-FFF2-40B4-BE49-F238E27FC236}">
                <a16:creationId xmlns:a16="http://schemas.microsoft.com/office/drawing/2014/main" id="{94B2E977-0BA2-4215-8526-FC70A8510B55}"/>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B83E6-EECC-4421-BF33-7F4228A07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8488008C-F8DD-4766-9D22-0BD8EB664406}"/>
              </a:ext>
            </a:extLst>
          </p:cNvPr>
          <p:cNvSpPr/>
          <p:nvPr userDrawn="1"/>
        </p:nvSpPr>
        <p:spPr bwMode="auto">
          <a:xfrm>
            <a:off x="5299710" y="1445839"/>
            <a:ext cx="1592580" cy="159258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72" eaLnBrk="1" hangingPunct="1">
              <a:lnSpc>
                <a:spcPct val="90000"/>
              </a:lnSpc>
              <a:defRPr/>
            </a:pPr>
            <a:r>
              <a:rPr lang="en-US" sz="11500"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8847A47B-DDE2-474D-B13F-D1BBF5429302}"/>
              </a:ext>
            </a:extLst>
          </p:cNvPr>
          <p:cNvSpPr txBox="1"/>
          <p:nvPr userDrawn="1"/>
        </p:nvSpPr>
        <p:spPr>
          <a:xfrm>
            <a:off x="3378200" y="3178119"/>
            <a:ext cx="5435600" cy="1625060"/>
          </a:xfrm>
          <a:prstGeom prst="rect">
            <a:avLst/>
          </a:prstGeom>
          <a:noFill/>
        </p:spPr>
        <p:txBody>
          <a:bodyPr wrap="square" lIns="182880" tIns="146304" rIns="182880" bIns="146304" rtlCol="0">
            <a:spAutoFit/>
          </a:bodyPr>
          <a:lstStyle/>
          <a:p>
            <a:pPr algn="ctr">
              <a:lnSpc>
                <a:spcPct val="90000"/>
              </a:lnSpc>
              <a:spcAft>
                <a:spcPts val="1800"/>
              </a:spcAft>
            </a:pPr>
            <a:r>
              <a:rPr lang="en-US" sz="4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a:t>
            </a:r>
          </a:p>
        </p:txBody>
      </p:sp>
      <p:pic>
        <p:nvPicPr>
          <p:cNvPr id="5" name="Picture 4">
            <a:extLst>
              <a:ext uri="{FF2B5EF4-FFF2-40B4-BE49-F238E27FC236}">
                <a16:creationId xmlns:a16="http://schemas.microsoft.com/office/drawing/2014/main" id="{274DDC1E-A28F-4C80-BA77-657C428E6D8C}"/>
              </a:ext>
            </a:extLst>
          </p:cNvPr>
          <p:cNvPicPr>
            <a:picLocks noChangeAspect="1"/>
          </p:cNvPicPr>
          <p:nvPr userDrawn="1"/>
        </p:nvPicPr>
        <p:blipFill>
          <a:blip r:embed="rId3"/>
          <a:srcRect/>
          <a:stretch/>
        </p:blipFill>
        <p:spPr>
          <a:xfrm>
            <a:off x="402173" y="6412705"/>
            <a:ext cx="404768" cy="228600"/>
          </a:xfrm>
          <a:prstGeom prst="rect">
            <a:avLst/>
          </a:prstGeom>
        </p:spPr>
      </p:pic>
      <p:sp>
        <p:nvSpPr>
          <p:cNvPr id="8" name="TextBox 7">
            <a:extLst>
              <a:ext uri="{FF2B5EF4-FFF2-40B4-BE49-F238E27FC236}">
                <a16:creationId xmlns:a16="http://schemas.microsoft.com/office/drawing/2014/main" id="{B439693D-63B1-47C5-9C14-E6B55A2D41E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10003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48469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1734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userDrawn="1">
          <p15:clr>
            <a:srgbClr val="FBAE40"/>
          </p15:clr>
        </p15:guide>
        <p15:guide id="4" orient="horz" pos="16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0"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9/13/22</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3"/>
          <a:stretch>
            <a:fillRect/>
          </a:stretch>
        </p:blipFill>
        <p:spPr>
          <a:xfrm>
            <a:off x="0"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4"/>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58" r:id="rId1"/>
    <p:sldLayoutId id="2147483649" r:id="rId2"/>
    <p:sldLayoutId id="2147483659" r:id="rId3"/>
    <p:sldLayoutId id="2147483660" r:id="rId4"/>
    <p:sldLayoutId id="2147483661" r:id="rId5"/>
    <p:sldLayoutId id="2147483654" r:id="rId6"/>
    <p:sldLayoutId id="2147483662" r:id="rId7"/>
    <p:sldLayoutId id="2147483663" r:id="rId8"/>
    <p:sldLayoutId id="2147483655" r:id="rId9"/>
    <p:sldLayoutId id="2147483650" r:id="rId10"/>
    <p:sldLayoutId id="2147483665" r:id="rId11"/>
    <p:sldLayoutId id="2147483664" r:id="rId12"/>
    <p:sldLayoutId id="2147483666" r:id="rId13"/>
    <p:sldLayoutId id="2147483667" r:id="rId14"/>
    <p:sldLayoutId id="2147483668" r:id="rId15"/>
    <p:sldLayoutId id="2147483669" r:id="rId16"/>
    <p:sldLayoutId id="2147483652" r:id="rId17"/>
    <p:sldLayoutId id="2147483670" r:id="rId18"/>
    <p:sldLayoutId id="2147483671" r:id="rId19"/>
    <p:sldLayoutId id="2147483672" r:id="rId20"/>
    <p:sldLayoutId id="2147483673" r:id="rId21"/>
    <p:sldLayoutId id="2147483651" r:id="rId22"/>
    <p:sldLayoutId id="2147483674" r:id="rId23"/>
    <p:sldLayoutId id="2147483675" r:id="rId24"/>
    <p:sldLayoutId id="2147483653" r:id="rId25"/>
    <p:sldLayoutId id="2147483656" r:id="rId26"/>
    <p:sldLayoutId id="2147483657" r:id="rId27"/>
    <p:sldLayoutId id="2147483676" r:id="rId28"/>
    <p:sldLayoutId id="2147483677" r:id="rId29"/>
    <p:sldLayoutId id="2147483678"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userDrawn="1">
          <p15:clr>
            <a:srgbClr val="F26B43"/>
          </p15:clr>
        </p15:guide>
        <p15:guide id="2" pos="7440" userDrawn="1">
          <p15:clr>
            <a:srgbClr val="F26B43"/>
          </p15:clr>
        </p15:guide>
        <p15:guide id="3" orient="horz" pos="192" userDrawn="1">
          <p15:clr>
            <a:srgbClr val="F26B43"/>
          </p15:clr>
        </p15:guide>
        <p15:guide id="4" orient="horz" pos="3936" userDrawn="1">
          <p15:clr>
            <a:srgbClr val="F26B43"/>
          </p15:clr>
        </p15:guide>
        <p15:guide id="5" orient="horz" pos="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dashboard.eventengine.run/" TargetMode="External"/><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FC859D73-2226-4329-940A-5849655E0188}"/>
              </a:ext>
            </a:extLst>
          </p:cNvPr>
          <p:cNvSpPr>
            <a:spLocks noGrp="1"/>
          </p:cNvSpPr>
          <p:nvPr>
            <p:ph type="ctrTitle"/>
          </p:nvPr>
        </p:nvSpPr>
        <p:spPr>
          <a:xfrm>
            <a:off x="0" y="2608370"/>
            <a:ext cx="12192000" cy="757130"/>
          </a:xfrm>
        </p:spPr>
        <p:txBody>
          <a:bodyPr/>
          <a:lstStyle/>
          <a:p>
            <a:pPr algn="ctr"/>
            <a:r>
              <a:rPr lang="en-US" dirty="0"/>
              <a:t>The AWS Step Functions Workshop</a:t>
            </a:r>
          </a:p>
        </p:txBody>
      </p:sp>
    </p:spTree>
    <p:extLst>
      <p:ext uri="{BB962C8B-B14F-4D97-AF65-F5344CB8AC3E}">
        <p14:creationId xmlns:p14="http://schemas.microsoft.com/office/powerpoint/2010/main" val="3793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18B1D7-6F56-871B-7CEF-605281588A9D}"/>
              </a:ext>
            </a:extLst>
          </p:cNvPr>
          <p:cNvSpPr>
            <a:spLocks noGrp="1"/>
          </p:cNvSpPr>
          <p:nvPr>
            <p:ph type="title"/>
          </p:nvPr>
        </p:nvSpPr>
        <p:spPr>
          <a:xfrm>
            <a:off x="266700" y="371476"/>
            <a:ext cx="11658600" cy="640975"/>
          </a:xfrm>
        </p:spPr>
        <p:txBody>
          <a:bodyPr/>
          <a:lstStyle/>
          <a:p>
            <a:r>
              <a:rPr lang="en-US" dirty="0"/>
              <a:t> Input and Output Processing</a:t>
            </a:r>
          </a:p>
        </p:txBody>
      </p:sp>
      <p:sp>
        <p:nvSpPr>
          <p:cNvPr id="5" name="TextBox 4">
            <a:extLst>
              <a:ext uri="{FF2B5EF4-FFF2-40B4-BE49-F238E27FC236}">
                <a16:creationId xmlns:a16="http://schemas.microsoft.com/office/drawing/2014/main" id="{B6424605-FD6B-35DE-60BA-F20555D815B9}"/>
              </a:ext>
            </a:extLst>
          </p:cNvPr>
          <p:cNvSpPr txBox="1"/>
          <p:nvPr/>
        </p:nvSpPr>
        <p:spPr>
          <a:xfrm>
            <a:off x="750040" y="1427786"/>
            <a:ext cx="373409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 Step Functions execution receives a JSON text as input and </a:t>
            </a:r>
            <a:r>
              <a:rPr lang="en-US" dirty="0">
                <a:solidFill>
                  <a:srgbClr val="FFC000"/>
                </a:solidFill>
              </a:rPr>
              <a:t>passes that input to the first state </a:t>
            </a:r>
            <a:r>
              <a:rPr lang="en-US" dirty="0"/>
              <a:t>in the workflow.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Individual states </a:t>
            </a:r>
            <a:r>
              <a:rPr lang="en-US" dirty="0">
                <a:solidFill>
                  <a:srgbClr val="FFC000"/>
                </a:solidFill>
              </a:rPr>
              <a:t>receive JSON as input</a:t>
            </a:r>
            <a:r>
              <a:rPr lang="en-US" dirty="0"/>
              <a:t> and usually </a:t>
            </a:r>
            <a:r>
              <a:rPr lang="en-US" dirty="0">
                <a:solidFill>
                  <a:srgbClr val="FFC000"/>
                </a:solidFill>
              </a:rPr>
              <a:t>pass JSON as output</a:t>
            </a:r>
            <a:r>
              <a:rPr lang="en-US" dirty="0"/>
              <a:t> to the next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ASL provides tools to </a:t>
            </a:r>
            <a:r>
              <a:rPr lang="en-US" dirty="0">
                <a:solidFill>
                  <a:srgbClr val="FFC000"/>
                </a:solidFill>
              </a:rPr>
              <a:t>filter, manipulate and transform</a:t>
            </a:r>
            <a:r>
              <a:rPr lang="en-US" dirty="0"/>
              <a:t> input and output between states.</a:t>
            </a:r>
          </a:p>
        </p:txBody>
      </p:sp>
      <p:pic>
        <p:nvPicPr>
          <p:cNvPr id="6" name="Picture 5">
            <a:extLst>
              <a:ext uri="{FF2B5EF4-FFF2-40B4-BE49-F238E27FC236}">
                <a16:creationId xmlns:a16="http://schemas.microsoft.com/office/drawing/2014/main" id="{E875FFB2-8848-A241-5653-5B9827DA1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917" y="1337733"/>
            <a:ext cx="6668043" cy="4436533"/>
          </a:xfrm>
          <a:prstGeom prst="rect">
            <a:avLst/>
          </a:prstGeom>
        </p:spPr>
      </p:pic>
    </p:spTree>
    <p:extLst>
      <p:ext uri="{BB962C8B-B14F-4D97-AF65-F5344CB8AC3E}">
        <p14:creationId xmlns:p14="http://schemas.microsoft.com/office/powerpoint/2010/main" val="360786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C80C8577-88E6-B47C-1923-0B3784BD0F97}"/>
              </a:ext>
            </a:extLst>
          </p:cNvPr>
          <p:cNvSpPr>
            <a:spLocks noGrp="1"/>
          </p:cNvSpPr>
          <p:nvPr>
            <p:ph type="title"/>
          </p:nvPr>
        </p:nvSpPr>
        <p:spPr>
          <a:xfrm>
            <a:off x="266700" y="371476"/>
            <a:ext cx="11658600" cy="640975"/>
          </a:xfrm>
        </p:spPr>
        <p:txBody>
          <a:bodyPr/>
          <a:lstStyle/>
          <a:p>
            <a:r>
              <a:rPr lang="en-US" dirty="0"/>
              <a:t>  AWS SDK Integrations</a:t>
            </a:r>
          </a:p>
        </p:txBody>
      </p:sp>
      <p:sp>
        <p:nvSpPr>
          <p:cNvPr id="21" name="TextBox 20">
            <a:extLst>
              <a:ext uri="{FF2B5EF4-FFF2-40B4-BE49-F238E27FC236}">
                <a16:creationId xmlns:a16="http://schemas.microsoft.com/office/drawing/2014/main" id="{5C701A8E-F759-6787-B604-0856720174EA}"/>
              </a:ext>
            </a:extLst>
          </p:cNvPr>
          <p:cNvSpPr txBox="1"/>
          <p:nvPr/>
        </p:nvSpPr>
        <p:spPr>
          <a:xfrm>
            <a:off x="530099" y="1436789"/>
            <a:ext cx="9765368" cy="1446550"/>
          </a:xfrm>
          <a:prstGeom prst="rect">
            <a:avLst/>
          </a:prstGeom>
          <a:noFill/>
        </p:spPr>
        <p:txBody>
          <a:bodyPr wrap="square" rtlCol="0">
            <a:spAutoFit/>
          </a:bodyPr>
          <a:lstStyle/>
          <a:p>
            <a:endParaRPr lang="en-US" sz="2000" dirty="0"/>
          </a:p>
          <a:p>
            <a:pPr marL="342900" indent="-342900">
              <a:buFont typeface="Arial" panose="020B0604020202020204" pitchFamily="34" charset="0"/>
              <a:buChar char="•"/>
            </a:pPr>
            <a:r>
              <a:rPr lang="en-US" sz="2400" dirty="0"/>
              <a:t>Step Functions integrates with </a:t>
            </a:r>
            <a:r>
              <a:rPr lang="en-US" sz="2400" dirty="0">
                <a:solidFill>
                  <a:srgbClr val="FFC000"/>
                </a:solidFill>
              </a:rPr>
              <a:t>220+ supported AWS Services</a:t>
            </a:r>
          </a:p>
          <a:p>
            <a:pPr marL="342900" indent="-342900">
              <a:buFont typeface="Arial" panose="020B0604020202020204" pitchFamily="34" charset="0"/>
              <a:buChar char="•"/>
            </a:pPr>
            <a:r>
              <a:rPr lang="en-US" sz="2400" dirty="0"/>
              <a:t>Step Functions supports </a:t>
            </a:r>
            <a:r>
              <a:rPr lang="en-US" sz="2400" dirty="0">
                <a:solidFill>
                  <a:srgbClr val="FFC000"/>
                </a:solidFill>
              </a:rPr>
              <a:t>10,000+ API Actions</a:t>
            </a:r>
          </a:p>
          <a:p>
            <a:endParaRPr lang="en-US" sz="2000" dirty="0"/>
          </a:p>
        </p:txBody>
      </p:sp>
      <p:pic>
        <p:nvPicPr>
          <p:cNvPr id="22" name="Picture 21">
            <a:extLst>
              <a:ext uri="{FF2B5EF4-FFF2-40B4-BE49-F238E27FC236}">
                <a16:creationId xmlns:a16="http://schemas.microsoft.com/office/drawing/2014/main" id="{D5832F30-AC18-1E2C-4DD8-0C3CFDC64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900" y="3997265"/>
            <a:ext cx="9283700" cy="431800"/>
          </a:xfrm>
          <a:prstGeom prst="rect">
            <a:avLst/>
          </a:prstGeom>
        </p:spPr>
      </p:pic>
      <p:sp>
        <p:nvSpPr>
          <p:cNvPr id="23" name="TextBox 22">
            <a:extLst>
              <a:ext uri="{FF2B5EF4-FFF2-40B4-BE49-F238E27FC236}">
                <a16:creationId xmlns:a16="http://schemas.microsoft.com/office/drawing/2014/main" id="{9841DE68-7981-6E3E-3337-8E8CB06C279F}"/>
              </a:ext>
            </a:extLst>
          </p:cNvPr>
          <p:cNvSpPr txBox="1"/>
          <p:nvPr/>
        </p:nvSpPr>
        <p:spPr>
          <a:xfrm>
            <a:off x="1384408" y="3517164"/>
            <a:ext cx="7816340" cy="400110"/>
          </a:xfrm>
          <a:prstGeom prst="rect">
            <a:avLst/>
          </a:prstGeom>
          <a:noFill/>
        </p:spPr>
        <p:txBody>
          <a:bodyPr wrap="square" rtlCol="0">
            <a:spAutoFit/>
          </a:bodyPr>
          <a:lstStyle/>
          <a:p>
            <a:r>
              <a:rPr lang="en-US" sz="2000" dirty="0"/>
              <a:t>Integration syntax:</a:t>
            </a:r>
          </a:p>
        </p:txBody>
      </p:sp>
      <p:pic>
        <p:nvPicPr>
          <p:cNvPr id="24" name="Picture 23">
            <a:extLst>
              <a:ext uri="{FF2B5EF4-FFF2-40B4-BE49-F238E27FC236}">
                <a16:creationId xmlns:a16="http://schemas.microsoft.com/office/drawing/2014/main" id="{23614B24-3C10-FAD1-CA3F-215331AC69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900" y="5154338"/>
            <a:ext cx="5638800" cy="317500"/>
          </a:xfrm>
          <a:prstGeom prst="rect">
            <a:avLst/>
          </a:prstGeom>
        </p:spPr>
      </p:pic>
      <p:sp>
        <p:nvSpPr>
          <p:cNvPr id="25" name="TextBox 24">
            <a:extLst>
              <a:ext uri="{FF2B5EF4-FFF2-40B4-BE49-F238E27FC236}">
                <a16:creationId xmlns:a16="http://schemas.microsoft.com/office/drawing/2014/main" id="{780BA722-DDF6-B12F-ADFF-3B125E38E5CB}"/>
              </a:ext>
            </a:extLst>
          </p:cNvPr>
          <p:cNvSpPr txBox="1"/>
          <p:nvPr/>
        </p:nvSpPr>
        <p:spPr>
          <a:xfrm>
            <a:off x="1384408" y="4754228"/>
            <a:ext cx="7816340" cy="400110"/>
          </a:xfrm>
          <a:prstGeom prst="rect">
            <a:avLst/>
          </a:prstGeom>
          <a:noFill/>
        </p:spPr>
        <p:txBody>
          <a:bodyPr wrap="square" rtlCol="0">
            <a:spAutoFit/>
          </a:bodyPr>
          <a:lstStyle/>
          <a:p>
            <a:r>
              <a:rPr lang="en-US" sz="2000" dirty="0"/>
              <a:t>Example integration:</a:t>
            </a:r>
          </a:p>
        </p:txBody>
      </p:sp>
      <p:pic>
        <p:nvPicPr>
          <p:cNvPr id="26" name="Picture 25">
            <a:extLst>
              <a:ext uri="{FF2B5EF4-FFF2-40B4-BE49-F238E27FC236}">
                <a16:creationId xmlns:a16="http://schemas.microsoft.com/office/drawing/2014/main" id="{1497162F-8C77-9DEA-D41E-D565F5116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9270" y="291484"/>
            <a:ext cx="2046030" cy="2569251"/>
          </a:xfrm>
          <a:prstGeom prst="rect">
            <a:avLst/>
          </a:prstGeom>
        </p:spPr>
      </p:pic>
    </p:spTree>
    <p:extLst>
      <p:ext uri="{BB962C8B-B14F-4D97-AF65-F5344CB8AC3E}">
        <p14:creationId xmlns:p14="http://schemas.microsoft.com/office/powerpoint/2010/main" val="285164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F0F9E5F-82A0-C810-3FEA-9718022F61EE}"/>
              </a:ext>
            </a:extLst>
          </p:cNvPr>
          <p:cNvGraphicFramePr>
            <a:graphicFrameLocks noGrp="1"/>
          </p:cNvGraphicFramePr>
          <p:nvPr>
            <p:extLst>
              <p:ext uri="{D42A27DB-BD31-4B8C-83A1-F6EECF244321}">
                <p14:modId xmlns:p14="http://schemas.microsoft.com/office/powerpoint/2010/main" val="2142401049"/>
              </p:ext>
            </p:extLst>
          </p:nvPr>
        </p:nvGraphicFramePr>
        <p:xfrm>
          <a:off x="923060" y="996909"/>
          <a:ext cx="10792690" cy="5075185"/>
        </p:xfrm>
        <a:graphic>
          <a:graphicData uri="http://schemas.openxmlformats.org/drawingml/2006/table">
            <a:tbl>
              <a:tblPr firstRow="1" bandRow="1">
                <a:tableStyleId>{073A0DAA-6AF3-43AB-8588-CEC1D06C72B9}</a:tableStyleId>
              </a:tblPr>
              <a:tblGrid>
                <a:gridCol w="2067466">
                  <a:extLst>
                    <a:ext uri="{9D8B030D-6E8A-4147-A177-3AD203B41FA5}">
                      <a16:colId xmlns:a16="http://schemas.microsoft.com/office/drawing/2014/main" val="3005986539"/>
                    </a:ext>
                  </a:extLst>
                </a:gridCol>
                <a:gridCol w="4362612">
                  <a:extLst>
                    <a:ext uri="{9D8B030D-6E8A-4147-A177-3AD203B41FA5}">
                      <a16:colId xmlns:a16="http://schemas.microsoft.com/office/drawing/2014/main" val="62459987"/>
                    </a:ext>
                  </a:extLst>
                </a:gridCol>
                <a:gridCol w="4362612">
                  <a:extLst>
                    <a:ext uri="{9D8B030D-6E8A-4147-A177-3AD203B41FA5}">
                      <a16:colId xmlns:a16="http://schemas.microsoft.com/office/drawing/2014/main" val="4041369776"/>
                    </a:ext>
                  </a:extLst>
                </a:gridCol>
              </a:tblGrid>
              <a:tr h="586233">
                <a:tc>
                  <a:txBody>
                    <a:bodyPr/>
                    <a:lstStyle/>
                    <a:p>
                      <a:pPr algn="ctr"/>
                      <a:endParaRPr lang="en-US" sz="2400" b="1" dirty="0">
                        <a:solidFill>
                          <a:schemeClr val="bg2"/>
                        </a:solidFill>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kern="1200" dirty="0">
                          <a:solidFill>
                            <a:schemeClr val="bg2"/>
                          </a:solidFill>
                        </a:rPr>
                        <a:t>Standard</a:t>
                      </a:r>
                      <a:endParaRPr lang="en-US" sz="2400" b="0" kern="1200" dirty="0">
                        <a:solidFill>
                          <a:schemeClr val="bg2"/>
                        </a:solidFill>
                        <a:latin typeface="+mn-lt"/>
                        <a:ea typeface="+mn-ea"/>
                        <a:cs typeface="+mn-cs"/>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sz="2400" kern="1200" dirty="0">
                          <a:solidFill>
                            <a:schemeClr val="bg2"/>
                          </a:solidFill>
                        </a:rPr>
                        <a:t>Express</a:t>
                      </a:r>
                      <a:endParaRPr lang="en-US" sz="2400" b="0" kern="1200" dirty="0">
                        <a:solidFill>
                          <a:schemeClr val="bg2"/>
                        </a:solidFill>
                        <a:latin typeface="+mn-lt"/>
                        <a:ea typeface="+mn-ea"/>
                        <a:cs typeface="+mn-cs"/>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736250437"/>
                  </a:ext>
                </a:extLst>
              </a:tr>
              <a:tr h="418738">
                <a:tc>
                  <a:txBody>
                    <a:bodyPr/>
                    <a:lstStyle/>
                    <a:p>
                      <a:pPr marL="0" algn="ctr" defTabSz="1097278" rtl="0" eaLnBrk="1" latinLnBrk="0" hangingPunct="1"/>
                      <a:r>
                        <a:rPr lang="en-US" sz="1600" b="1" kern="1200" dirty="0">
                          <a:solidFill>
                            <a:schemeClr val="tx1"/>
                          </a:solidFill>
                          <a:latin typeface="+mn-lt"/>
                          <a:ea typeface="+mn-ea"/>
                          <a:cs typeface="+mn-cs"/>
                        </a:rPr>
                        <a:t>Use Cases</a:t>
                      </a:r>
                    </a:p>
                  </a:txBody>
                  <a:tcPr marL="152400" marR="76200" marT="38100" marB="38100" anchor="ctr">
                    <a:lnT w="38100" cmpd="sng">
                      <a:noFill/>
                    </a:lnT>
                    <a:lnB w="12700" cmpd="sng">
                      <a:noFill/>
                    </a:lnB>
                    <a:solidFill>
                      <a:schemeClr val="tx1">
                        <a:lumMod val="50000"/>
                      </a:schemeClr>
                    </a:solidFill>
                  </a:tcPr>
                </a:tc>
                <a:tc>
                  <a:txBody>
                    <a:bodyPr/>
                    <a:lstStyle/>
                    <a:p>
                      <a:pPr algn="ctr"/>
                      <a:endParaRPr lang="en-US" sz="1600" dirty="0">
                        <a:solidFill>
                          <a:schemeClr val="bg1"/>
                        </a:solidFill>
                      </a:endParaRPr>
                    </a:p>
                    <a:p>
                      <a:pPr algn="ctr"/>
                      <a:r>
                        <a:rPr lang="en-US" sz="1600" dirty="0">
                          <a:solidFill>
                            <a:schemeClr val="bg1"/>
                          </a:solidFill>
                        </a:rPr>
                        <a:t>Ideal for </a:t>
                      </a:r>
                      <a:r>
                        <a:rPr lang="en-US" sz="1600" b="1" dirty="0">
                          <a:solidFill>
                            <a:schemeClr val="bg1"/>
                          </a:solidFill>
                        </a:rPr>
                        <a:t>long-running</a:t>
                      </a:r>
                      <a:r>
                        <a:rPr lang="en-US" sz="1600" dirty="0">
                          <a:solidFill>
                            <a:schemeClr val="bg1"/>
                          </a:solidFill>
                        </a:rPr>
                        <a:t>, durable, and auditable workflows.</a:t>
                      </a:r>
                    </a:p>
                    <a:p>
                      <a:pPr algn="ctr"/>
                      <a:endParaRPr lang="en-US" sz="1600" dirty="0">
                        <a:solidFill>
                          <a:schemeClr val="bg1"/>
                        </a:solidFill>
                      </a:endParaRPr>
                    </a:p>
                  </a:txBody>
                  <a:tcPr marL="152400" marR="76200" marT="38100" marB="38100" anchor="ctr">
                    <a:lnT w="38100" cmpd="sng">
                      <a:noFill/>
                    </a:lnT>
                    <a:lnB w="12700" cmpd="sng">
                      <a:noFill/>
                    </a:lnB>
                  </a:tcPr>
                </a:tc>
                <a:tc>
                  <a:txBody>
                    <a:bodyPr/>
                    <a:lstStyle/>
                    <a:p>
                      <a:pPr algn="ctr"/>
                      <a:endParaRPr lang="en-US" sz="1600" dirty="0">
                        <a:solidFill>
                          <a:schemeClr val="bg1"/>
                        </a:solidFill>
                      </a:endParaRPr>
                    </a:p>
                    <a:p>
                      <a:pPr algn="ctr"/>
                      <a:r>
                        <a:rPr lang="en-US" sz="1600" dirty="0">
                          <a:solidFill>
                            <a:schemeClr val="bg1"/>
                          </a:solidFill>
                        </a:rPr>
                        <a:t>Ideal for </a:t>
                      </a:r>
                      <a:r>
                        <a:rPr lang="en-US" sz="1600" b="1" dirty="0">
                          <a:solidFill>
                            <a:schemeClr val="bg1"/>
                          </a:solidFill>
                        </a:rPr>
                        <a:t>high-volume</a:t>
                      </a:r>
                      <a:r>
                        <a:rPr lang="en-US" sz="1600" dirty="0">
                          <a:solidFill>
                            <a:schemeClr val="bg1"/>
                          </a:solidFill>
                        </a:rPr>
                        <a:t> event-processing workloads.</a:t>
                      </a:r>
                    </a:p>
                    <a:p>
                      <a:pPr algn="ctr"/>
                      <a:endParaRPr lang="en-US" sz="1600" dirty="0">
                        <a:solidFill>
                          <a:schemeClr val="bg1"/>
                        </a:solidFill>
                      </a:endParaRPr>
                    </a:p>
                  </a:txBody>
                  <a:tcPr marL="152400" marR="76200" marT="38100" marB="38100" anchor="ctr">
                    <a:lnT w="38100" cmpd="sng">
                      <a:noFill/>
                    </a:lnT>
                    <a:lnB w="12700" cmpd="sng">
                      <a:noFill/>
                    </a:lnB>
                  </a:tcPr>
                </a:tc>
                <a:extLst>
                  <a:ext uri="{0D108BD9-81ED-4DB2-BD59-A6C34878D82A}">
                    <a16:rowId xmlns:a16="http://schemas.microsoft.com/office/drawing/2014/main" val="4038635909"/>
                  </a:ext>
                </a:extLst>
              </a:tr>
              <a:tr h="418738">
                <a:tc>
                  <a:txBody>
                    <a:bodyPr/>
                    <a:lstStyle/>
                    <a:p>
                      <a:pPr marL="0" algn="ctr" defTabSz="1097278" rtl="0" eaLnBrk="1" latinLnBrk="0" hangingPunct="1"/>
                      <a:r>
                        <a:rPr lang="en-US" sz="1600" b="1" kern="1200" dirty="0">
                          <a:solidFill>
                            <a:schemeClr val="tx1"/>
                          </a:solidFill>
                        </a:rPr>
                        <a:t>Maximum duration</a:t>
                      </a:r>
                      <a:endParaRPr lang="en-US" sz="1600" b="1" kern="1200" dirty="0">
                        <a:solidFill>
                          <a:schemeClr val="tx1"/>
                        </a:solidFill>
                        <a:latin typeface="+mn-lt"/>
                        <a:ea typeface="+mn-ea"/>
                        <a:cs typeface="+mn-cs"/>
                      </a:endParaRPr>
                    </a:p>
                  </a:txBody>
                  <a:tcPr marL="152400" marR="76200" marT="38100" marB="38100" anchor="ctr">
                    <a:lnT w="38100" cmpd="sng">
                      <a:noFill/>
                    </a:lnT>
                    <a:solidFill>
                      <a:schemeClr val="tx1">
                        <a:lumMod val="50000"/>
                      </a:schemeClr>
                    </a:solidFill>
                  </a:tcPr>
                </a:tc>
                <a:tc>
                  <a:txBody>
                    <a:bodyPr/>
                    <a:lstStyle/>
                    <a:p>
                      <a:pPr algn="ctr"/>
                      <a:r>
                        <a:rPr lang="en-US" sz="1600" dirty="0"/>
                        <a:t>365 days</a:t>
                      </a:r>
                      <a:endParaRPr lang="en-US" sz="1600" dirty="0">
                        <a:solidFill>
                          <a:schemeClr val="bg1"/>
                        </a:solidFill>
                      </a:endParaRPr>
                    </a:p>
                  </a:txBody>
                  <a:tcPr marL="152400" marR="76200" marT="38100" marB="38100" anchor="ctr">
                    <a:lnT w="38100" cmpd="sng">
                      <a:noFill/>
                    </a:lnT>
                  </a:tcPr>
                </a:tc>
                <a:tc>
                  <a:txBody>
                    <a:bodyPr/>
                    <a:lstStyle/>
                    <a:p>
                      <a:pPr algn="ctr"/>
                      <a:r>
                        <a:rPr lang="en-US" sz="1600" dirty="0"/>
                        <a:t>5 minutes</a:t>
                      </a:r>
                      <a:endParaRPr lang="en-US" sz="1600" dirty="0">
                        <a:solidFill>
                          <a:schemeClr val="bg1"/>
                        </a:solidFill>
                      </a:endParaRPr>
                    </a:p>
                  </a:txBody>
                  <a:tcPr marL="152400" marR="76200" marT="38100" marB="38100" anchor="ctr">
                    <a:lnT w="38100" cmpd="sng">
                      <a:noFill/>
                    </a:lnT>
                  </a:tcPr>
                </a:tc>
                <a:extLst>
                  <a:ext uri="{0D108BD9-81ED-4DB2-BD59-A6C34878D82A}">
                    <a16:rowId xmlns:a16="http://schemas.microsoft.com/office/drawing/2014/main" val="2646983266"/>
                  </a:ext>
                </a:extLst>
              </a:tr>
              <a:tr h="736978">
                <a:tc>
                  <a:txBody>
                    <a:bodyPr/>
                    <a:lstStyle/>
                    <a:p>
                      <a:pPr marL="0" algn="ctr" defTabSz="1097278" rtl="0" eaLnBrk="1" latinLnBrk="0" hangingPunct="1"/>
                      <a:r>
                        <a:rPr lang="en-US" sz="1600" b="1" kern="1200" dirty="0">
                          <a:solidFill>
                            <a:schemeClr val="tx1"/>
                          </a:solidFill>
                        </a:rPr>
                        <a:t>State Transitions</a:t>
                      </a:r>
                      <a:endParaRPr lang="en-US" sz="1600" b="1" kern="1200" dirty="0">
                        <a:solidFill>
                          <a:schemeClr val="tx1"/>
                        </a:solidFill>
                        <a:latin typeface="+mn-lt"/>
                        <a:ea typeface="+mn-ea"/>
                        <a:cs typeface="+mn-cs"/>
                      </a:endParaRPr>
                    </a:p>
                  </a:txBody>
                  <a:tcPr marL="152400" marR="76200" marT="38100" marB="38100" anchor="ctr">
                    <a:solidFill>
                      <a:schemeClr val="tx1">
                        <a:lumMod val="50000"/>
                      </a:schemeClr>
                    </a:solidFill>
                  </a:tcPr>
                </a:tc>
                <a:tc>
                  <a:txBody>
                    <a:bodyPr/>
                    <a:lstStyle/>
                    <a:p>
                      <a:pPr algn="ctr"/>
                      <a:r>
                        <a:rPr lang="en-US" sz="1600" dirty="0"/>
                        <a:t>5,000 initial bucket with </a:t>
                      </a:r>
                    </a:p>
                    <a:p>
                      <a:pPr algn="ctr"/>
                      <a:r>
                        <a:rPr lang="en-US" sz="1600" dirty="0"/>
                        <a:t>1,500 per second refill rate </a:t>
                      </a:r>
                    </a:p>
                    <a:p>
                      <a:pPr algn="ctr"/>
                      <a:r>
                        <a:rPr lang="en-US" sz="1600" dirty="0"/>
                        <a:t>(in limited regions)</a:t>
                      </a:r>
                      <a:endParaRPr lang="en-US" sz="1600" dirty="0">
                        <a:solidFill>
                          <a:schemeClr val="bg1"/>
                        </a:solidFill>
                      </a:endParaRPr>
                    </a:p>
                  </a:txBody>
                  <a:tcPr marL="152400" marR="76200" marT="38100" marB="38100" anchor="ctr"/>
                </a:tc>
                <a:tc>
                  <a:txBody>
                    <a:bodyPr/>
                    <a:lstStyle/>
                    <a:p>
                      <a:pPr algn="ctr"/>
                      <a:r>
                        <a:rPr lang="en-US" sz="1600" dirty="0"/>
                        <a:t>Unlimited</a:t>
                      </a:r>
                      <a:endParaRPr lang="en-US" sz="1600" dirty="0">
                        <a:solidFill>
                          <a:schemeClr val="bg1"/>
                        </a:solidFill>
                      </a:endParaRPr>
                    </a:p>
                  </a:txBody>
                  <a:tcPr marL="152400" marR="76200" marT="38100" marB="38100" anchor="ctr"/>
                </a:tc>
                <a:extLst>
                  <a:ext uri="{0D108BD9-81ED-4DB2-BD59-A6C34878D82A}">
                    <a16:rowId xmlns:a16="http://schemas.microsoft.com/office/drawing/2014/main" val="442901877"/>
                  </a:ext>
                </a:extLst>
              </a:tr>
              <a:tr h="736978">
                <a:tc>
                  <a:txBody>
                    <a:bodyPr/>
                    <a:lstStyle/>
                    <a:p>
                      <a:pPr marL="0" algn="ctr" defTabSz="1097278" rtl="0" eaLnBrk="1" latinLnBrk="0" hangingPunct="1"/>
                      <a:r>
                        <a:rPr lang="en-US" sz="1600" b="1" kern="1200" dirty="0">
                          <a:solidFill>
                            <a:schemeClr val="tx1"/>
                          </a:solidFill>
                        </a:rPr>
                        <a:t>Patterns</a:t>
                      </a:r>
                      <a:endParaRPr lang="en-US" sz="1600" b="1" kern="1200" dirty="0">
                        <a:solidFill>
                          <a:schemeClr val="tx1"/>
                        </a:solidFill>
                        <a:latin typeface="+mn-lt"/>
                        <a:ea typeface="+mn-ea"/>
                        <a:cs typeface="+mn-cs"/>
                      </a:endParaRPr>
                    </a:p>
                  </a:txBody>
                  <a:tcPr marL="152400" marR="76200" marT="38100" marB="38100" anchor="ctr">
                    <a:solidFill>
                      <a:schemeClr val="tx1">
                        <a:lumMod val="50000"/>
                      </a:schemeClr>
                    </a:solidFill>
                  </a:tcPr>
                </a:tc>
                <a:tc>
                  <a:txBody>
                    <a:bodyPr/>
                    <a:lstStyle/>
                    <a:p>
                      <a:pPr algn="ctr"/>
                      <a:r>
                        <a:rPr lang="en-US" sz="1600" dirty="0"/>
                        <a:t>Supports all patterns</a:t>
                      </a:r>
                      <a:endParaRPr lang="en-US" sz="1600" dirty="0">
                        <a:solidFill>
                          <a:schemeClr val="bg1"/>
                        </a:solidFill>
                      </a:endParaRPr>
                    </a:p>
                  </a:txBody>
                  <a:tcPr marL="152400" marR="76200" marT="38100" marB="38100" anchor="ctr"/>
                </a:tc>
                <a:tc>
                  <a:txBody>
                    <a:bodyPr/>
                    <a:lstStyle/>
                    <a:p>
                      <a:pPr algn="ctr"/>
                      <a:r>
                        <a:rPr lang="en-US" sz="1600" dirty="0"/>
                        <a:t>Does not support Job-run (.sync) or Callback (.wait For Callback)</a:t>
                      </a:r>
                      <a:endParaRPr lang="en-US" sz="1600" dirty="0">
                        <a:solidFill>
                          <a:schemeClr val="bg1"/>
                        </a:solidFill>
                      </a:endParaRPr>
                    </a:p>
                  </a:txBody>
                  <a:tcPr marL="152400" marR="76200" marT="38100" marB="38100" anchor="ctr"/>
                </a:tc>
                <a:extLst>
                  <a:ext uri="{0D108BD9-81ED-4DB2-BD59-A6C34878D82A}">
                    <a16:rowId xmlns:a16="http://schemas.microsoft.com/office/drawing/2014/main" val="1369866793"/>
                  </a:ext>
                </a:extLst>
              </a:tr>
              <a:tr h="736978">
                <a:tc>
                  <a:txBody>
                    <a:bodyPr/>
                    <a:lstStyle/>
                    <a:p>
                      <a:pPr marL="0" algn="ctr" defTabSz="1097278" rtl="0" eaLnBrk="1" latinLnBrk="0" hangingPunct="1"/>
                      <a:r>
                        <a:rPr lang="en-US" sz="1600" b="1" kern="1200" dirty="0">
                          <a:solidFill>
                            <a:schemeClr val="tx1"/>
                          </a:solidFill>
                          <a:latin typeface="+mn-lt"/>
                          <a:ea typeface="+mn-ea"/>
                          <a:cs typeface="+mn-cs"/>
                        </a:rPr>
                        <a:t>Invocation</a:t>
                      </a:r>
                    </a:p>
                  </a:txBody>
                  <a:tcPr marL="152400" marR="76200" marT="38100" marB="38100" anchor="ctr">
                    <a:solidFill>
                      <a:schemeClr val="tx1">
                        <a:lumMod val="50000"/>
                      </a:schemeClr>
                    </a:solidFill>
                  </a:tcPr>
                </a:tc>
                <a:tc>
                  <a:txBody>
                    <a:bodyPr/>
                    <a:lstStyle/>
                    <a:p>
                      <a:pPr algn="ctr"/>
                      <a:r>
                        <a:rPr lang="en-US" sz="1600" dirty="0">
                          <a:solidFill>
                            <a:schemeClr val="bg1"/>
                          </a:solidFill>
                        </a:rPr>
                        <a:t>Asynchronous invocation only</a:t>
                      </a:r>
                    </a:p>
                  </a:txBody>
                  <a:tcPr marL="152400" marR="76200" marT="38100" marB="38100" anchor="ctr"/>
                </a:tc>
                <a:tc>
                  <a:txBody>
                    <a:bodyPr/>
                    <a:lstStyle/>
                    <a:p>
                      <a:pPr algn="ctr"/>
                      <a:r>
                        <a:rPr lang="en-US" sz="1600" dirty="0">
                          <a:solidFill>
                            <a:schemeClr val="bg1"/>
                          </a:solidFill>
                        </a:rPr>
                        <a:t>Asynchronous and synchronous invocation</a:t>
                      </a:r>
                    </a:p>
                  </a:txBody>
                  <a:tcPr marL="152400" marR="76200" marT="38100" marB="38100" anchor="ctr"/>
                </a:tc>
                <a:extLst>
                  <a:ext uri="{0D108BD9-81ED-4DB2-BD59-A6C34878D82A}">
                    <a16:rowId xmlns:a16="http://schemas.microsoft.com/office/drawing/2014/main" val="2484188708"/>
                  </a:ext>
                </a:extLst>
              </a:tr>
              <a:tr h="736978">
                <a:tc>
                  <a:txBody>
                    <a:bodyPr/>
                    <a:lstStyle/>
                    <a:p>
                      <a:pPr marL="0" algn="ctr" defTabSz="1097278" rtl="0" eaLnBrk="1" latinLnBrk="0" hangingPunct="1"/>
                      <a:r>
                        <a:rPr lang="en-US" sz="1600" b="1" kern="1200" dirty="0">
                          <a:solidFill>
                            <a:schemeClr val="tx1"/>
                          </a:solidFill>
                          <a:latin typeface="+mn-lt"/>
                          <a:ea typeface="+mn-ea"/>
                          <a:cs typeface="+mn-cs"/>
                        </a:rPr>
                        <a:t>Pricing</a:t>
                      </a:r>
                    </a:p>
                  </a:txBody>
                  <a:tcPr marL="152400" marR="76200" marT="38100" marB="38100" anchor="ctr">
                    <a:solidFill>
                      <a:schemeClr val="tx1">
                        <a:lumMod val="50000"/>
                      </a:schemeClr>
                    </a:solidFill>
                  </a:tcPr>
                </a:tc>
                <a:tc>
                  <a:txBody>
                    <a:bodyPr/>
                    <a:lstStyle/>
                    <a:p>
                      <a:pPr algn="ctr"/>
                      <a:r>
                        <a:rPr lang="en-US" sz="1600" dirty="0">
                          <a:solidFill>
                            <a:schemeClr val="bg1"/>
                          </a:solidFill>
                        </a:rPr>
                        <a:t>$0.025 per 1,000 state transitions</a:t>
                      </a:r>
                    </a:p>
                  </a:txBody>
                  <a:tcPr marL="152400" marR="76200" marT="38100" marB="38100" anchor="ctr"/>
                </a:tc>
                <a:tc>
                  <a:txBody>
                    <a:bodyPr/>
                    <a:lstStyle/>
                    <a:p>
                      <a:pPr algn="ctr"/>
                      <a:r>
                        <a:rPr lang="en-US" sz="1600" dirty="0">
                          <a:solidFill>
                            <a:schemeClr val="bg1"/>
                          </a:solidFill>
                        </a:rPr>
                        <a:t>$1.00 per 1M requests</a:t>
                      </a:r>
                      <a:r>
                        <a:rPr lang="he-IL" sz="1600" dirty="0">
                          <a:solidFill>
                            <a:schemeClr val="bg1"/>
                          </a:solidFill>
                        </a:rPr>
                        <a:t> + </a:t>
                      </a:r>
                    </a:p>
                    <a:p>
                      <a:pPr algn="ctr"/>
                      <a:r>
                        <a:rPr lang="en-US" sz="1600" dirty="0">
                          <a:solidFill>
                            <a:schemeClr val="bg1"/>
                          </a:solidFill>
                        </a:rPr>
                        <a:t>$0.06 per GB-hour (tiered)</a:t>
                      </a:r>
                    </a:p>
                  </a:txBody>
                  <a:tcPr marL="152400" marR="76200" marT="38100" marB="38100" anchor="ctr"/>
                </a:tc>
                <a:extLst>
                  <a:ext uri="{0D108BD9-81ED-4DB2-BD59-A6C34878D82A}">
                    <a16:rowId xmlns:a16="http://schemas.microsoft.com/office/drawing/2014/main" val="3693827633"/>
                  </a:ext>
                </a:extLst>
              </a:tr>
            </a:tbl>
          </a:graphicData>
        </a:graphic>
      </p:graphicFrame>
      <p:sp>
        <p:nvSpPr>
          <p:cNvPr id="8" name="Title 1">
            <a:extLst>
              <a:ext uri="{FF2B5EF4-FFF2-40B4-BE49-F238E27FC236}">
                <a16:creationId xmlns:a16="http://schemas.microsoft.com/office/drawing/2014/main" id="{D45FA70F-DD30-38D5-BFCD-DA41B2E6AAD3}"/>
              </a:ext>
            </a:extLst>
          </p:cNvPr>
          <p:cNvSpPr txBox="1">
            <a:spLocks/>
          </p:cNvSpPr>
          <p:nvPr/>
        </p:nvSpPr>
        <p:spPr>
          <a:xfrm>
            <a:off x="457200" y="153248"/>
            <a:ext cx="11258550" cy="727655"/>
          </a:xfrm>
          <a:prstGeom prst="rect">
            <a:avLst/>
          </a:prstGeom>
        </p:spPr>
        <p:txBody>
          <a:bodyPr vert="horz" lIns="152400" tIns="121920" rIns="152400" bIns="121920" rtlCol="0" anchor="t">
            <a:norm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3167" dirty="0"/>
              <a:t>Standard vs. Express workflows</a:t>
            </a:r>
          </a:p>
        </p:txBody>
      </p:sp>
    </p:spTree>
    <p:extLst>
      <p:ext uri="{BB962C8B-B14F-4D97-AF65-F5344CB8AC3E}">
        <p14:creationId xmlns:p14="http://schemas.microsoft.com/office/powerpoint/2010/main" val="234959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9A6DE72-3857-7EA5-9BA8-975D32F4F6C7}"/>
              </a:ext>
            </a:extLst>
          </p:cNvPr>
          <p:cNvSpPr>
            <a:spLocks noGrp="1"/>
          </p:cNvSpPr>
          <p:nvPr>
            <p:ph type="title"/>
          </p:nvPr>
        </p:nvSpPr>
        <p:spPr>
          <a:xfrm>
            <a:off x="266700" y="371476"/>
            <a:ext cx="11658600" cy="640975"/>
          </a:xfrm>
        </p:spPr>
        <p:txBody>
          <a:bodyPr/>
          <a:lstStyle/>
          <a:p>
            <a:r>
              <a:rPr lang="en-US" dirty="0"/>
              <a:t>Workflow Studio</a:t>
            </a:r>
          </a:p>
        </p:txBody>
      </p:sp>
      <p:sp>
        <p:nvSpPr>
          <p:cNvPr id="5" name="TextBox 4">
            <a:extLst>
              <a:ext uri="{FF2B5EF4-FFF2-40B4-BE49-F238E27FC236}">
                <a16:creationId xmlns:a16="http://schemas.microsoft.com/office/drawing/2014/main" id="{530FF7D5-A5B8-C513-0D0A-FD5AE72A64BB}"/>
              </a:ext>
            </a:extLst>
          </p:cNvPr>
          <p:cNvSpPr txBox="1"/>
          <p:nvPr/>
        </p:nvSpPr>
        <p:spPr>
          <a:xfrm>
            <a:off x="1401712" y="1062388"/>
            <a:ext cx="8691411" cy="1138773"/>
          </a:xfrm>
          <a:prstGeom prst="rect">
            <a:avLst/>
          </a:prstGeom>
          <a:noFill/>
        </p:spPr>
        <p:txBody>
          <a:bodyPr wrap="square" rtlCol="0">
            <a:spAutoFit/>
          </a:bodyPr>
          <a:lstStyle/>
          <a:p>
            <a:endParaRPr lang="en-US" sz="2000" dirty="0"/>
          </a:p>
          <a:p>
            <a:r>
              <a:rPr lang="en-US" sz="2800" dirty="0"/>
              <a:t>A low code visual editor for designing workflows</a:t>
            </a:r>
          </a:p>
          <a:p>
            <a:endParaRPr lang="en-US" sz="2000" dirty="0"/>
          </a:p>
        </p:txBody>
      </p:sp>
      <p:pic>
        <p:nvPicPr>
          <p:cNvPr id="6" name="Picture 5">
            <a:extLst>
              <a:ext uri="{FF2B5EF4-FFF2-40B4-BE49-F238E27FC236}">
                <a16:creationId xmlns:a16="http://schemas.microsoft.com/office/drawing/2014/main" id="{EDB89309-E1AD-9363-AF54-F7FFFF5BA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652" y="2402237"/>
            <a:ext cx="6393503" cy="3696346"/>
          </a:xfrm>
          <a:prstGeom prst="rect">
            <a:avLst/>
          </a:prstGeom>
        </p:spPr>
      </p:pic>
    </p:spTree>
    <p:extLst>
      <p:ext uri="{BB962C8B-B14F-4D97-AF65-F5344CB8AC3E}">
        <p14:creationId xmlns:p14="http://schemas.microsoft.com/office/powerpoint/2010/main" val="99410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AAFE5A5-F0CE-7A08-AC8E-57CCDF82F9B1}"/>
              </a:ext>
            </a:extLst>
          </p:cNvPr>
          <p:cNvSpPr>
            <a:spLocks noGrp="1"/>
          </p:cNvSpPr>
          <p:nvPr>
            <p:ph type="title"/>
          </p:nvPr>
        </p:nvSpPr>
        <p:spPr>
          <a:xfrm>
            <a:off x="266700" y="371476"/>
            <a:ext cx="11658600" cy="640975"/>
          </a:xfrm>
        </p:spPr>
        <p:txBody>
          <a:bodyPr/>
          <a:lstStyle/>
          <a:p>
            <a:r>
              <a:rPr lang="en-US" dirty="0"/>
              <a:t>  Service Integration Patterns</a:t>
            </a:r>
          </a:p>
        </p:txBody>
      </p:sp>
      <p:sp>
        <p:nvSpPr>
          <p:cNvPr id="7" name="TextBox 6">
            <a:extLst>
              <a:ext uri="{FF2B5EF4-FFF2-40B4-BE49-F238E27FC236}">
                <a16:creationId xmlns:a16="http://schemas.microsoft.com/office/drawing/2014/main" id="{4528D8C5-DF4E-CDDE-C528-22426915370B}"/>
              </a:ext>
            </a:extLst>
          </p:cNvPr>
          <p:cNvSpPr txBox="1"/>
          <p:nvPr/>
        </p:nvSpPr>
        <p:spPr>
          <a:xfrm>
            <a:off x="3904411" y="1588924"/>
            <a:ext cx="7632593" cy="1169359"/>
          </a:xfrm>
          <a:prstGeom prst="rect">
            <a:avLst/>
          </a:prstGeom>
          <a:noFill/>
        </p:spPr>
        <p:txBody>
          <a:bodyPr wrap="square" rtlCol="0">
            <a:spAutoFit/>
          </a:bodyPr>
          <a:lstStyle/>
          <a:p>
            <a:pPr defTabSz="914270"/>
            <a:r>
              <a:rPr lang="en-US" sz="2333" dirty="0">
                <a:solidFill>
                  <a:srgbClr val="FFFFFF"/>
                </a:solidFill>
                <a:latin typeface="Amazon Ember"/>
              </a:rPr>
              <a:t>Step Functions will call a service integration and </a:t>
            </a:r>
            <a:r>
              <a:rPr lang="en-US" sz="2333" dirty="0">
                <a:solidFill>
                  <a:srgbClr val="FFC000"/>
                </a:solidFill>
                <a:latin typeface="Amazon Ember"/>
              </a:rPr>
              <a:t>proceed immediately </a:t>
            </a:r>
            <a:r>
              <a:rPr lang="en-US" sz="2333" dirty="0">
                <a:solidFill>
                  <a:srgbClr val="FFFFFF"/>
                </a:solidFill>
                <a:latin typeface="Amazon Ember"/>
              </a:rPr>
              <a:t>without waiting for the service to complete its job.</a:t>
            </a:r>
            <a:endPar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ectangle 7">
            <a:extLst>
              <a:ext uri="{FF2B5EF4-FFF2-40B4-BE49-F238E27FC236}">
                <a16:creationId xmlns:a16="http://schemas.microsoft.com/office/drawing/2014/main" id="{B26D791B-1D47-E6F0-3DD2-407B3EFC000F}"/>
              </a:ext>
            </a:extLst>
          </p:cNvPr>
          <p:cNvSpPr/>
          <p:nvPr/>
        </p:nvSpPr>
        <p:spPr>
          <a:xfrm flipV="1">
            <a:off x="3546695" y="1598141"/>
            <a:ext cx="44609" cy="11494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70"/>
            <a:endParaRPr lang="en-US" sz="1765" dirty="0">
              <a:solidFill>
                <a:srgbClr val="FFFFFF"/>
              </a:solidFill>
              <a:latin typeface="Amazon Ember"/>
            </a:endParaRPr>
          </a:p>
        </p:txBody>
      </p:sp>
      <p:sp>
        <p:nvSpPr>
          <p:cNvPr id="9" name="TextBox 8">
            <a:extLst>
              <a:ext uri="{FF2B5EF4-FFF2-40B4-BE49-F238E27FC236}">
                <a16:creationId xmlns:a16="http://schemas.microsoft.com/office/drawing/2014/main" id="{1A984395-50A4-3243-DC3B-A90666140429}"/>
              </a:ext>
            </a:extLst>
          </p:cNvPr>
          <p:cNvSpPr txBox="1"/>
          <p:nvPr/>
        </p:nvSpPr>
        <p:spPr>
          <a:xfrm>
            <a:off x="275643" y="1942869"/>
            <a:ext cx="3002552" cy="461665"/>
          </a:xfrm>
          <a:prstGeom prst="rect">
            <a:avLst/>
          </a:prstGeom>
          <a:noFill/>
        </p:spPr>
        <p:txBody>
          <a:bodyPr wrap="square" rtlCol="0">
            <a:spAutoFit/>
          </a:bodyPr>
          <a:lstStyle/>
          <a:p>
            <a:pPr algn="r" defTabSz="914270"/>
            <a:r>
              <a:rPr lang="en-US" sz="2400" dirty="0">
                <a:latin typeface="Amazon Ember"/>
              </a:rPr>
              <a:t>Request  Response</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DF09B77D-E3D9-32AE-D778-B83D14815DFE}"/>
              </a:ext>
            </a:extLst>
          </p:cNvPr>
          <p:cNvSpPr txBox="1"/>
          <p:nvPr/>
        </p:nvSpPr>
        <p:spPr>
          <a:xfrm>
            <a:off x="3904411" y="4512459"/>
            <a:ext cx="8011946" cy="1528367"/>
          </a:xfrm>
          <a:prstGeom prst="rect">
            <a:avLst/>
          </a:prstGeom>
          <a:noFill/>
        </p:spPr>
        <p:txBody>
          <a:bodyPr wrap="square" rtlCol="0">
            <a:spAutoFit/>
          </a:bodyPr>
          <a:lstStyle/>
          <a:p>
            <a:pPr defTabSz="609576"/>
            <a:r>
              <a:rPr lang="en-US" sz="2333" dirty="0">
                <a:solidFill>
                  <a:srgbClr val="FFFFFF"/>
                </a:solidFill>
                <a:latin typeface="Amazon Ember"/>
              </a:rPr>
              <a:t>Step functions will call a service with a task token and </a:t>
            </a:r>
            <a:r>
              <a:rPr lang="en-US" sz="2333" dirty="0">
                <a:solidFill>
                  <a:srgbClr val="FFC000"/>
                </a:solidFill>
                <a:latin typeface="Amazon Ember"/>
              </a:rPr>
              <a:t>proceed after the token is returned</a:t>
            </a:r>
            <a:r>
              <a:rPr lang="en-US" sz="2333" dirty="0">
                <a:solidFill>
                  <a:srgbClr val="FFFFFF"/>
                </a:solidFill>
                <a:latin typeface="Amazon Ember"/>
              </a:rPr>
              <a:t>.</a:t>
            </a:r>
          </a:p>
          <a:p>
            <a:pPr defTabSz="609576"/>
            <a:br>
              <a:rPr lang="en-US" sz="2333" dirty="0">
                <a:solidFill>
                  <a:srgbClr val="FFFFFF"/>
                </a:solidFill>
                <a:latin typeface="Amazon Ember"/>
              </a:rPr>
            </a:br>
            <a:endPar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ectangle 10">
            <a:extLst>
              <a:ext uri="{FF2B5EF4-FFF2-40B4-BE49-F238E27FC236}">
                <a16:creationId xmlns:a16="http://schemas.microsoft.com/office/drawing/2014/main" id="{AFBAA6F2-DDB5-A37D-E5B9-7EF57CC860B4}"/>
              </a:ext>
            </a:extLst>
          </p:cNvPr>
          <p:cNvSpPr/>
          <p:nvPr/>
        </p:nvSpPr>
        <p:spPr>
          <a:xfrm flipV="1">
            <a:off x="3563168" y="4333112"/>
            <a:ext cx="44609" cy="11494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70"/>
            <a:endParaRPr lang="en-US" sz="1765" dirty="0">
              <a:solidFill>
                <a:srgbClr val="FFFFFF"/>
              </a:solidFill>
              <a:latin typeface="Amazon Ember"/>
            </a:endParaRPr>
          </a:p>
        </p:txBody>
      </p:sp>
      <p:sp>
        <p:nvSpPr>
          <p:cNvPr id="12" name="TextBox 11">
            <a:extLst>
              <a:ext uri="{FF2B5EF4-FFF2-40B4-BE49-F238E27FC236}">
                <a16:creationId xmlns:a16="http://schemas.microsoft.com/office/drawing/2014/main" id="{62EA418F-E7E8-2F89-411A-3A35CA1B8BA1}"/>
              </a:ext>
            </a:extLst>
          </p:cNvPr>
          <p:cNvSpPr txBox="1"/>
          <p:nvPr/>
        </p:nvSpPr>
        <p:spPr>
          <a:xfrm>
            <a:off x="292116" y="4677840"/>
            <a:ext cx="3002552" cy="461665"/>
          </a:xfrm>
          <a:prstGeom prst="rect">
            <a:avLst/>
          </a:prstGeom>
          <a:noFill/>
        </p:spPr>
        <p:txBody>
          <a:bodyPr wrap="square" rtlCol="0">
            <a:spAutoFit/>
          </a:bodyPr>
          <a:lstStyle/>
          <a:p>
            <a:pPr algn="r" defTabSz="914270"/>
            <a:r>
              <a:rPr lang="en-US" sz="2400" dirty="0">
                <a:latin typeface="Amazon Ember"/>
              </a:rPr>
              <a:t>Callback</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09509C38-6027-6F0F-66E1-5AAC0FCC3906}"/>
              </a:ext>
            </a:extLst>
          </p:cNvPr>
          <p:cNvSpPr txBox="1"/>
          <p:nvPr/>
        </p:nvSpPr>
        <p:spPr>
          <a:xfrm>
            <a:off x="3904411" y="3080589"/>
            <a:ext cx="7169695" cy="810350"/>
          </a:xfrm>
          <a:prstGeom prst="rect">
            <a:avLst/>
          </a:prstGeom>
          <a:noFill/>
        </p:spPr>
        <p:txBody>
          <a:bodyPr wrap="square" rtlCol="0">
            <a:spAutoFit/>
          </a:bodyPr>
          <a:lstStyle/>
          <a:p>
            <a:pPr defTabSz="914270"/>
            <a:r>
              <a:rPr lang="en-US" sz="2333" dirty="0">
                <a:solidFill>
                  <a:srgbClr val="FFFFFF"/>
                </a:solidFill>
                <a:latin typeface="Amazon Ember"/>
              </a:rPr>
              <a:t>Step Functions will call a service integration and </a:t>
            </a:r>
            <a:r>
              <a:rPr lang="en-US" sz="2333" dirty="0">
                <a:solidFill>
                  <a:srgbClr val="FFC000"/>
                </a:solidFill>
                <a:latin typeface="Amazon Ember"/>
              </a:rPr>
              <a:t>wait until its job is complete</a:t>
            </a:r>
            <a:r>
              <a:rPr lang="en-US" sz="2333" dirty="0">
                <a:solidFill>
                  <a:srgbClr val="FFFFFF"/>
                </a:solidFill>
                <a:latin typeface="Amazon Ember"/>
              </a:rPr>
              <a:t>.</a:t>
            </a:r>
            <a:endPar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ectangle 13">
            <a:extLst>
              <a:ext uri="{FF2B5EF4-FFF2-40B4-BE49-F238E27FC236}">
                <a16:creationId xmlns:a16="http://schemas.microsoft.com/office/drawing/2014/main" id="{10823B0D-0602-12FB-478E-C0FA144BF873}"/>
              </a:ext>
            </a:extLst>
          </p:cNvPr>
          <p:cNvSpPr/>
          <p:nvPr/>
        </p:nvSpPr>
        <p:spPr>
          <a:xfrm flipV="1">
            <a:off x="3546695" y="2910268"/>
            <a:ext cx="44609" cy="11494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70"/>
            <a:endParaRPr lang="en-US" sz="1765" dirty="0">
              <a:solidFill>
                <a:srgbClr val="FFFFFF"/>
              </a:solidFill>
              <a:latin typeface="Amazon Ember"/>
            </a:endParaRPr>
          </a:p>
        </p:txBody>
      </p:sp>
      <p:sp>
        <p:nvSpPr>
          <p:cNvPr id="15" name="TextBox 14">
            <a:extLst>
              <a:ext uri="{FF2B5EF4-FFF2-40B4-BE49-F238E27FC236}">
                <a16:creationId xmlns:a16="http://schemas.microsoft.com/office/drawing/2014/main" id="{42643688-10EA-F346-ECEB-690E92CE80F9}"/>
              </a:ext>
            </a:extLst>
          </p:cNvPr>
          <p:cNvSpPr txBox="1"/>
          <p:nvPr/>
        </p:nvSpPr>
        <p:spPr>
          <a:xfrm>
            <a:off x="280125" y="3254996"/>
            <a:ext cx="3002552" cy="461665"/>
          </a:xfrm>
          <a:prstGeom prst="rect">
            <a:avLst/>
          </a:prstGeom>
          <a:noFill/>
        </p:spPr>
        <p:txBody>
          <a:bodyPr wrap="square" rtlCol="0">
            <a:spAutoFit/>
          </a:bodyPr>
          <a:lstStyle/>
          <a:p>
            <a:pPr algn="r" defTabSz="914270"/>
            <a:r>
              <a:rPr lang="en-US" sz="2400" dirty="0">
                <a:latin typeface="Amazon Ember"/>
                <a:ea typeface="Amazon Ember" panose="020B0603020204020204" pitchFamily="34" charset="0"/>
                <a:cs typeface="Amazon Ember" panose="020B0603020204020204" pitchFamily="34" charset="0"/>
              </a:rPr>
              <a:t>Sync Polling</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4425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AAFE5A5-F0CE-7A08-AC8E-57CCDF82F9B1}"/>
              </a:ext>
            </a:extLst>
          </p:cNvPr>
          <p:cNvSpPr>
            <a:spLocks noGrp="1"/>
          </p:cNvSpPr>
          <p:nvPr>
            <p:ph type="title"/>
          </p:nvPr>
        </p:nvSpPr>
        <p:spPr>
          <a:xfrm>
            <a:off x="266700" y="371476"/>
            <a:ext cx="11658600" cy="640975"/>
          </a:xfrm>
        </p:spPr>
        <p:txBody>
          <a:bodyPr/>
          <a:lstStyle/>
          <a:p>
            <a:r>
              <a:rPr lang="en-US" dirty="0"/>
              <a:t>Example Use Cases</a:t>
            </a:r>
          </a:p>
        </p:txBody>
      </p:sp>
      <p:sp>
        <p:nvSpPr>
          <p:cNvPr id="16" name="Content Placeholder 4">
            <a:extLst>
              <a:ext uri="{FF2B5EF4-FFF2-40B4-BE49-F238E27FC236}">
                <a16:creationId xmlns:a16="http://schemas.microsoft.com/office/drawing/2014/main" id="{2F8844DC-7BAD-891B-4F38-52E5C444E42C}"/>
              </a:ext>
            </a:extLst>
          </p:cNvPr>
          <p:cNvSpPr>
            <a:spLocks noGrp="1"/>
          </p:cNvSpPr>
          <p:nvPr>
            <p:ph idx="1"/>
          </p:nvPr>
        </p:nvSpPr>
        <p:spPr>
          <a:xfrm>
            <a:off x="762001" y="1393303"/>
            <a:ext cx="11429999" cy="4401205"/>
          </a:xfrm>
        </p:spPr>
        <p:txBody>
          <a:bodyPr/>
          <a:lstStyle/>
          <a:p>
            <a:pPr>
              <a:lnSpc>
                <a:spcPct val="100000"/>
              </a:lnSpc>
              <a:spcAft>
                <a:spcPts val="600"/>
              </a:spcAft>
            </a:pPr>
            <a:r>
              <a:rPr lang="en-US" dirty="0"/>
              <a:t>Data processing (file, video, image; ETL)</a:t>
            </a:r>
          </a:p>
          <a:p>
            <a:pPr>
              <a:lnSpc>
                <a:spcPct val="100000"/>
              </a:lnSpc>
              <a:spcAft>
                <a:spcPts val="600"/>
              </a:spcAft>
            </a:pPr>
            <a:endParaRPr lang="en-US" dirty="0"/>
          </a:p>
          <a:p>
            <a:pPr>
              <a:lnSpc>
                <a:spcPct val="100000"/>
              </a:lnSpc>
              <a:spcAft>
                <a:spcPts val="600"/>
              </a:spcAft>
            </a:pPr>
            <a:r>
              <a:rPr lang="en-US" dirty="0"/>
              <a:t>Machine learning (fraud detection, recommendations, data enrichment)</a:t>
            </a:r>
          </a:p>
          <a:p>
            <a:pPr>
              <a:lnSpc>
                <a:spcPct val="100000"/>
              </a:lnSpc>
              <a:spcAft>
                <a:spcPts val="600"/>
              </a:spcAft>
            </a:pPr>
            <a:endParaRPr lang="en-US" dirty="0"/>
          </a:p>
          <a:p>
            <a:pPr>
              <a:lnSpc>
                <a:spcPct val="100000"/>
              </a:lnSpc>
              <a:spcAft>
                <a:spcPts val="600"/>
              </a:spcAft>
            </a:pPr>
            <a:r>
              <a:rPr lang="en-US" dirty="0"/>
              <a:t>Microservice orchestration (synchronous workflows, container orchestration)</a:t>
            </a:r>
          </a:p>
          <a:p>
            <a:pPr>
              <a:lnSpc>
                <a:spcPct val="100000"/>
              </a:lnSpc>
              <a:spcAft>
                <a:spcPts val="600"/>
              </a:spcAft>
            </a:pPr>
            <a:endParaRPr lang="en-US" dirty="0"/>
          </a:p>
          <a:p>
            <a:pPr>
              <a:lnSpc>
                <a:spcPct val="100000"/>
              </a:lnSpc>
              <a:spcAft>
                <a:spcPts val="600"/>
              </a:spcAft>
            </a:pPr>
            <a:r>
              <a:rPr lang="en-US" dirty="0"/>
              <a:t>IT and security automation (incident management, auto-remediation, human approval scenarios)</a:t>
            </a:r>
          </a:p>
          <a:p>
            <a:pPr>
              <a:lnSpc>
                <a:spcPct val="100000"/>
              </a:lnSpc>
              <a:spcAft>
                <a:spcPts val="600"/>
              </a:spcAft>
            </a:pPr>
            <a:endParaRPr lang="en-US" dirty="0"/>
          </a:p>
          <a:p>
            <a:pPr>
              <a:lnSpc>
                <a:spcPct val="100000"/>
              </a:lnSpc>
              <a:spcAft>
                <a:spcPts val="600"/>
              </a:spcAft>
            </a:pPr>
            <a:r>
              <a:rPr lang="en-US" dirty="0"/>
              <a:t>High performance computing (HPC)</a:t>
            </a:r>
          </a:p>
        </p:txBody>
      </p:sp>
    </p:spTree>
    <p:extLst>
      <p:ext uri="{BB962C8B-B14F-4D97-AF65-F5344CB8AC3E}">
        <p14:creationId xmlns:p14="http://schemas.microsoft.com/office/powerpoint/2010/main" val="144941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DBA924C-FA55-ABCA-6B09-D8A2228987D8}"/>
              </a:ext>
            </a:extLst>
          </p:cNvPr>
          <p:cNvSpPr>
            <a:spLocks noGrp="1"/>
          </p:cNvSpPr>
          <p:nvPr>
            <p:ph type="title"/>
          </p:nvPr>
        </p:nvSpPr>
        <p:spPr>
          <a:xfrm>
            <a:off x="269877" y="289512"/>
            <a:ext cx="11652356" cy="646331"/>
          </a:xfrm>
        </p:spPr>
        <p:txBody>
          <a:bodyPr/>
          <a:lstStyle/>
          <a:p>
            <a:r>
              <a:rPr lang="en-US" dirty="0">
                <a:solidFill>
                  <a:schemeClr val="tx1"/>
                </a:solidFill>
              </a:rPr>
              <a:t>  Hosted Mode Dashboard Login</a:t>
            </a:r>
          </a:p>
        </p:txBody>
      </p:sp>
      <p:pic>
        <p:nvPicPr>
          <p:cNvPr id="7" name="Picture 6">
            <a:extLst>
              <a:ext uri="{FF2B5EF4-FFF2-40B4-BE49-F238E27FC236}">
                <a16:creationId xmlns:a16="http://schemas.microsoft.com/office/drawing/2014/main" id="{F72B44CD-2429-79B4-327B-F42B08A98A1A}"/>
              </a:ext>
            </a:extLst>
          </p:cNvPr>
          <p:cNvPicPr>
            <a:picLocks noChangeAspect="1"/>
          </p:cNvPicPr>
          <p:nvPr/>
        </p:nvPicPr>
        <p:blipFill>
          <a:blip r:embed="rId2"/>
          <a:stretch>
            <a:fillRect/>
          </a:stretch>
        </p:blipFill>
        <p:spPr>
          <a:xfrm>
            <a:off x="2535125" y="1189176"/>
            <a:ext cx="6023071" cy="3340797"/>
          </a:xfrm>
          <a:prstGeom prst="rect">
            <a:avLst/>
          </a:prstGeom>
        </p:spPr>
      </p:pic>
      <p:sp>
        <p:nvSpPr>
          <p:cNvPr id="8" name="TextBox 7">
            <a:extLst>
              <a:ext uri="{FF2B5EF4-FFF2-40B4-BE49-F238E27FC236}">
                <a16:creationId xmlns:a16="http://schemas.microsoft.com/office/drawing/2014/main" id="{9D8EC2B3-6FFB-E95E-7D6D-7F35A875C4D6}"/>
              </a:ext>
            </a:extLst>
          </p:cNvPr>
          <p:cNvSpPr txBox="1"/>
          <p:nvPr/>
        </p:nvSpPr>
        <p:spPr>
          <a:xfrm>
            <a:off x="2171569" y="4690974"/>
            <a:ext cx="7121749" cy="1412694"/>
          </a:xfrm>
          <a:prstGeom prst="rect">
            <a:avLst/>
          </a:prstGeom>
          <a:noFill/>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3200" b="0" i="0" u="none" strike="noStrike" kern="1200" cap="none" spc="0" normalizeH="0" baseline="0" noProof="0" dirty="0">
                <a:ln>
                  <a:noFill/>
                </a:ln>
                <a:gradFill>
                  <a:gsLst>
                    <a:gs pos="2917">
                      <a:srgbClr val="222F3B"/>
                    </a:gs>
                    <a:gs pos="30000">
                      <a:srgbClr val="222F3B"/>
                    </a:gs>
                  </a:gsLst>
                  <a:lin ang="5400000" scaled="0"/>
                </a:gradFill>
                <a:effectLst/>
                <a:uLnTx/>
                <a:uFillTx/>
                <a:latin typeface="Amazon Ember"/>
                <a:ea typeface="+mn-ea"/>
                <a:cs typeface="+mn-cs"/>
                <a:hlinkClick r:id="rId3"/>
              </a:rPr>
              <a:t>https://dashboard.eventengine.run</a:t>
            </a:r>
            <a:endParaRPr kumimoji="0" lang="en-US" sz="3200" b="0" i="0" u="none" strike="noStrike" kern="1200" cap="none" spc="0" normalizeH="0" baseline="0" noProof="0" dirty="0">
              <a:ln>
                <a:noFill/>
              </a:ln>
              <a:gradFill>
                <a:gsLst>
                  <a:gs pos="2917">
                    <a:srgbClr val="222F3B"/>
                  </a:gs>
                  <a:gs pos="30000">
                    <a:srgbClr val="222F3B"/>
                  </a:gs>
                </a:gsLst>
                <a:lin ang="5400000" scaled="0"/>
              </a:gradFill>
              <a:effectLst/>
              <a:uLnTx/>
              <a:uFillTx/>
              <a:latin typeface="Amazon Ember"/>
              <a:ea typeface="+mn-ea"/>
              <a:cs typeface="+mn-cs"/>
            </a:endParaRPr>
          </a:p>
          <a:p>
            <a:pPr lvl="0" algn="ctr" defTabSz="1097212">
              <a:lnSpc>
                <a:spcPct val="90000"/>
              </a:lnSpc>
              <a:spcAft>
                <a:spcPts val="1800"/>
              </a:spcAft>
              <a:defRPr/>
            </a:pPr>
            <a:r>
              <a:rPr kumimoji="0" lang="en-US" sz="3200" b="0" i="0" u="none" strike="noStrike" kern="1200" cap="none" spc="0" normalizeH="0" baseline="0" noProof="0" dirty="0">
                <a:ln>
                  <a:noFill/>
                </a:ln>
                <a:effectLst/>
                <a:uLnTx/>
                <a:uFillTx/>
                <a:latin typeface="Amazon Ember"/>
                <a:ea typeface="+mn-ea"/>
                <a:cs typeface="+mn-cs"/>
              </a:rPr>
              <a:t>Event Hash: </a:t>
            </a:r>
            <a:r>
              <a:rPr lang="en-US" sz="3200" dirty="0"/>
              <a:t>577b-1e91452a24-62</a:t>
            </a:r>
            <a:endParaRPr kumimoji="0" lang="en-US" sz="3200" b="0" i="0" u="none" strike="noStrike" kern="1200" cap="none" spc="0" normalizeH="0" baseline="0" noProof="0" dirty="0">
              <a:ln>
                <a:noFill/>
              </a:ln>
              <a:effectLst/>
              <a:uLnTx/>
              <a:uFillTx/>
              <a:latin typeface="Amazon Ember"/>
              <a:ea typeface="+mn-ea"/>
              <a:cs typeface="+mn-cs"/>
            </a:endParaRPr>
          </a:p>
        </p:txBody>
      </p:sp>
    </p:spTree>
    <p:extLst>
      <p:ext uri="{BB962C8B-B14F-4D97-AF65-F5344CB8AC3E}">
        <p14:creationId xmlns:p14="http://schemas.microsoft.com/office/powerpoint/2010/main" val="47642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DDA172-F3C8-38E6-F5E7-F11CB43DC48E}"/>
              </a:ext>
            </a:extLst>
          </p:cNvPr>
          <p:cNvPicPr>
            <a:picLocks noChangeAspect="1"/>
          </p:cNvPicPr>
          <p:nvPr/>
        </p:nvPicPr>
        <p:blipFill>
          <a:blip r:embed="rId2"/>
          <a:stretch>
            <a:fillRect/>
          </a:stretch>
        </p:blipFill>
        <p:spPr>
          <a:xfrm>
            <a:off x="801832" y="1484303"/>
            <a:ext cx="10588336" cy="3584593"/>
          </a:xfrm>
          <a:prstGeom prst="rect">
            <a:avLst/>
          </a:prstGeom>
        </p:spPr>
      </p:pic>
      <p:sp>
        <p:nvSpPr>
          <p:cNvPr id="7" name="Title 1">
            <a:extLst>
              <a:ext uri="{FF2B5EF4-FFF2-40B4-BE49-F238E27FC236}">
                <a16:creationId xmlns:a16="http://schemas.microsoft.com/office/drawing/2014/main" id="{8C1A8500-EF44-4C2D-596F-E54B1F9809C4}"/>
              </a:ext>
            </a:extLst>
          </p:cNvPr>
          <p:cNvSpPr>
            <a:spLocks noGrp="1"/>
          </p:cNvSpPr>
          <p:nvPr>
            <p:ph type="title"/>
          </p:nvPr>
        </p:nvSpPr>
        <p:spPr>
          <a:xfrm>
            <a:off x="269877" y="289512"/>
            <a:ext cx="11652356" cy="899665"/>
          </a:xfrm>
        </p:spPr>
        <p:txBody>
          <a:bodyPr/>
          <a:lstStyle/>
          <a:p>
            <a:r>
              <a:rPr lang="en-US" dirty="0">
                <a:solidFill>
                  <a:schemeClr val="tx1"/>
                </a:solidFill>
              </a:rPr>
              <a:t>Accessing Workshop Content</a:t>
            </a:r>
          </a:p>
        </p:txBody>
      </p:sp>
      <p:sp>
        <p:nvSpPr>
          <p:cNvPr id="8" name="AutoShape 2">
            <a:extLst>
              <a:ext uri="{FF2B5EF4-FFF2-40B4-BE49-F238E27FC236}">
                <a16:creationId xmlns:a16="http://schemas.microsoft.com/office/drawing/2014/main" id="{4C130C23-E0EA-EA44-7F7D-EDED82A03DF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222F3B"/>
              </a:solidFill>
              <a:effectLst/>
              <a:uLnTx/>
              <a:uFillTx/>
              <a:latin typeface="Amazon Ember"/>
              <a:ea typeface="+mn-ea"/>
              <a:cs typeface="+mn-cs"/>
            </a:endParaRPr>
          </a:p>
        </p:txBody>
      </p:sp>
      <p:sp>
        <p:nvSpPr>
          <p:cNvPr id="9" name="Oval 8">
            <a:extLst>
              <a:ext uri="{FF2B5EF4-FFF2-40B4-BE49-F238E27FC236}">
                <a16:creationId xmlns:a16="http://schemas.microsoft.com/office/drawing/2014/main" id="{DC45E34D-02DA-6210-97D3-8753E123C66A}"/>
              </a:ext>
            </a:extLst>
          </p:cNvPr>
          <p:cNvSpPr/>
          <p:nvPr/>
        </p:nvSpPr>
        <p:spPr bwMode="auto">
          <a:xfrm>
            <a:off x="7245458" y="2857500"/>
            <a:ext cx="1524469" cy="625744"/>
          </a:xfrm>
          <a:prstGeom prst="ellipse">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Tree>
    <p:extLst>
      <p:ext uri="{BB962C8B-B14F-4D97-AF65-F5344CB8AC3E}">
        <p14:creationId xmlns:p14="http://schemas.microsoft.com/office/powerpoint/2010/main" val="172839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07A020-E3CC-4B96-AC45-FCD9859908F2}"/>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FA68AFE9-BA39-4145-A8A9-3C014FD86748}"/>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2F2099EE-682D-484F-A8A5-8DB2F177C264}"/>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EF152D8F-E291-48DF-B9A3-F234293E70E2}"/>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DE78C4E4-511B-49E3-8FAD-1AE9BC248C79}"/>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51CA35D5-7D4A-49C3-8742-19972DA6D844}"/>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38253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90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6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FC859D73-2226-4329-940A-5849655E0188}"/>
              </a:ext>
            </a:extLst>
          </p:cNvPr>
          <p:cNvSpPr>
            <a:spLocks noGrp="1"/>
          </p:cNvSpPr>
          <p:nvPr>
            <p:ph type="ctrTitle"/>
          </p:nvPr>
        </p:nvSpPr>
        <p:spPr>
          <a:xfrm>
            <a:off x="381000" y="2608370"/>
            <a:ext cx="9144000" cy="757130"/>
          </a:xfrm>
        </p:spPr>
        <p:txBody>
          <a:bodyPr/>
          <a:lstStyle/>
          <a:p>
            <a:r>
              <a:rPr lang="en-US" dirty="0"/>
              <a:t>The Step Functions Workshop</a:t>
            </a:r>
          </a:p>
        </p:txBody>
      </p:sp>
      <p:sp>
        <p:nvSpPr>
          <p:cNvPr id="29" name="Subtitle 28">
            <a:extLst>
              <a:ext uri="{FF2B5EF4-FFF2-40B4-BE49-F238E27FC236}">
                <a16:creationId xmlns:a16="http://schemas.microsoft.com/office/drawing/2014/main" id="{1CF2D9E4-1EBC-4582-A9FE-968F0CE696CB}"/>
              </a:ext>
            </a:extLst>
          </p:cNvPr>
          <p:cNvSpPr>
            <a:spLocks noGrp="1"/>
          </p:cNvSpPr>
          <p:nvPr>
            <p:ph type="subTitle" idx="1"/>
          </p:nvPr>
        </p:nvSpPr>
        <p:spPr/>
        <p:txBody>
          <a:bodyPr/>
          <a:lstStyle/>
          <a:p>
            <a:endParaRPr lang="en-US" dirty="0"/>
          </a:p>
        </p:txBody>
      </p:sp>
      <p:sp>
        <p:nvSpPr>
          <p:cNvPr id="31" name="Text Placeholder 30">
            <a:extLst>
              <a:ext uri="{FF2B5EF4-FFF2-40B4-BE49-F238E27FC236}">
                <a16:creationId xmlns:a16="http://schemas.microsoft.com/office/drawing/2014/main" id="{DCDFFA21-8008-4936-B87F-32A9D4C70329}"/>
              </a:ext>
            </a:extLst>
          </p:cNvPr>
          <p:cNvSpPr>
            <a:spLocks noGrp="1"/>
          </p:cNvSpPr>
          <p:nvPr>
            <p:ph type="body" sz="quarter" idx="11"/>
          </p:nvPr>
        </p:nvSpPr>
        <p:spPr/>
        <p:txBody>
          <a:bodyPr/>
          <a:lstStyle/>
          <a:p>
            <a:r>
              <a:rPr lang="en-US" dirty="0"/>
              <a:t>API201</a:t>
            </a:r>
          </a:p>
        </p:txBody>
      </p:sp>
      <p:sp>
        <p:nvSpPr>
          <p:cNvPr id="30" name="Text Placeholder 29">
            <a:extLst>
              <a:ext uri="{FF2B5EF4-FFF2-40B4-BE49-F238E27FC236}">
                <a16:creationId xmlns:a16="http://schemas.microsoft.com/office/drawing/2014/main" id="{5E7065A5-899E-4ACF-A270-CA9F5131262A}"/>
              </a:ext>
            </a:extLst>
          </p:cNvPr>
          <p:cNvSpPr>
            <a:spLocks noGrp="1"/>
          </p:cNvSpPr>
          <p:nvPr>
            <p:ph type="body" sz="quarter" idx="10"/>
          </p:nvPr>
        </p:nvSpPr>
        <p:spPr>
          <a:xfrm>
            <a:off x="381000" y="4622800"/>
            <a:ext cx="9144000" cy="369332"/>
          </a:xfrm>
        </p:spPr>
        <p:txBody>
          <a:bodyPr/>
          <a:lstStyle/>
          <a:p>
            <a:r>
              <a:rPr lang="en-US" dirty="0"/>
              <a:t>Dan Fox</a:t>
            </a:r>
          </a:p>
        </p:txBody>
      </p:sp>
      <p:sp>
        <p:nvSpPr>
          <p:cNvPr id="32" name="Text Placeholder 31">
            <a:extLst>
              <a:ext uri="{FF2B5EF4-FFF2-40B4-BE49-F238E27FC236}">
                <a16:creationId xmlns:a16="http://schemas.microsoft.com/office/drawing/2014/main" id="{DE1D57F7-6F2A-4403-AA43-9850DEDE5A13}"/>
              </a:ext>
            </a:extLst>
          </p:cNvPr>
          <p:cNvSpPr>
            <a:spLocks noGrp="1"/>
          </p:cNvSpPr>
          <p:nvPr>
            <p:ph type="body" sz="quarter" idx="12"/>
          </p:nvPr>
        </p:nvSpPr>
        <p:spPr>
          <a:xfrm>
            <a:off x="381000" y="5029200"/>
            <a:ext cx="9144000" cy="574003"/>
          </a:xfrm>
        </p:spPr>
        <p:txBody>
          <a:bodyPr/>
          <a:lstStyle/>
          <a:p>
            <a:r>
              <a:rPr lang="en-US" dirty="0"/>
              <a:t>Principal Specialist Solutions Architect</a:t>
            </a:r>
          </a:p>
          <a:p>
            <a:r>
              <a:rPr lang="en-US" dirty="0"/>
              <a:t>AWS</a:t>
            </a:r>
          </a:p>
        </p:txBody>
      </p:sp>
    </p:spTree>
    <p:extLst>
      <p:ext uri="{BB962C8B-B14F-4D97-AF65-F5344CB8AC3E}">
        <p14:creationId xmlns:p14="http://schemas.microsoft.com/office/powerpoint/2010/main" val="333994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23C216-60EB-4AA5-8FB1-DD0E5600C0DA}"/>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57FAEA95-7C09-43B6-9D64-2C682F5A1646}"/>
              </a:ext>
            </a:extLst>
          </p:cNvPr>
          <p:cNvSpPr>
            <a:spLocks noGrp="1"/>
          </p:cNvSpPr>
          <p:nvPr>
            <p:ph type="body" sz="quarter" idx="10"/>
          </p:nvPr>
        </p:nvSpPr>
        <p:spPr>
          <a:xfrm>
            <a:off x="1480594" y="1636371"/>
            <a:ext cx="8427334" cy="3074688"/>
          </a:xfrm>
        </p:spPr>
        <p:txBody>
          <a:bodyPr/>
          <a:lstStyle/>
          <a:p>
            <a:endParaRPr lang="en-US" sz="3600" dirty="0"/>
          </a:p>
          <a:p>
            <a:pPr marL="457200" indent="-457200">
              <a:buFont typeface="Arial" panose="020B0604020202020204" pitchFamily="34" charset="0"/>
              <a:buChar char="•"/>
            </a:pPr>
            <a:r>
              <a:rPr lang="en-US" sz="3600" dirty="0"/>
              <a:t>Step Functions overview presentation</a:t>
            </a:r>
          </a:p>
          <a:p>
            <a:pPr marL="457200" indent="-457200">
              <a:buFont typeface="Arial" panose="020B0604020202020204" pitchFamily="34" charset="0"/>
              <a:buChar char="•"/>
            </a:pPr>
            <a:r>
              <a:rPr lang="en-US" sz="3600" dirty="0"/>
              <a:t>Hands-on workshop</a:t>
            </a:r>
          </a:p>
          <a:p>
            <a:endParaRPr lang="en-US" dirty="0"/>
          </a:p>
        </p:txBody>
      </p:sp>
    </p:spTree>
    <p:extLst>
      <p:ext uri="{BB962C8B-B14F-4D97-AF65-F5344CB8AC3E}">
        <p14:creationId xmlns:p14="http://schemas.microsoft.com/office/powerpoint/2010/main" val="58386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18A9CC-3F4E-3081-45A2-B7100B9ECBA2}"/>
              </a:ext>
            </a:extLst>
          </p:cNvPr>
          <p:cNvSpPr>
            <a:spLocks noGrp="1"/>
          </p:cNvSpPr>
          <p:nvPr>
            <p:ph type="title"/>
          </p:nvPr>
        </p:nvSpPr>
        <p:spPr>
          <a:xfrm>
            <a:off x="266700" y="371476"/>
            <a:ext cx="11658600" cy="640975"/>
          </a:xfrm>
        </p:spPr>
        <p:txBody>
          <a:bodyPr>
            <a:normAutofit/>
          </a:bodyPr>
          <a:lstStyle/>
          <a:p>
            <a:r>
              <a:rPr lang="en-US" dirty="0"/>
              <a:t>Signs you might need an orchestration service</a:t>
            </a:r>
            <a:endParaRPr lang="en-US" dirty="0">
              <a:solidFill>
                <a:schemeClr val="tx1"/>
              </a:solidFill>
            </a:endParaRPr>
          </a:p>
        </p:txBody>
      </p:sp>
      <p:sp>
        <p:nvSpPr>
          <p:cNvPr id="5" name="Text Placeholder 2">
            <a:extLst>
              <a:ext uri="{FF2B5EF4-FFF2-40B4-BE49-F238E27FC236}">
                <a16:creationId xmlns:a16="http://schemas.microsoft.com/office/drawing/2014/main" id="{21E66DBD-A272-81C6-693E-613BFAE1A190}"/>
              </a:ext>
            </a:extLst>
          </p:cNvPr>
          <p:cNvSpPr txBox="1">
            <a:spLocks/>
          </p:cNvSpPr>
          <p:nvPr/>
        </p:nvSpPr>
        <p:spPr>
          <a:xfrm>
            <a:off x="886328" y="1778093"/>
            <a:ext cx="10732168" cy="714372"/>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Do you have an application that </a:t>
            </a:r>
            <a:r>
              <a:rPr lang="en-US" sz="2400" dirty="0">
                <a:solidFill>
                  <a:srgbClr val="FFC000"/>
                </a:solidFill>
              </a:rPr>
              <a:t>spans multiple AWS services</a:t>
            </a:r>
            <a:r>
              <a:rPr lang="en-US" sz="2400" dirty="0"/>
              <a:t>?</a:t>
            </a:r>
            <a:endParaRPr lang="en-US" dirty="0"/>
          </a:p>
        </p:txBody>
      </p:sp>
      <p:sp>
        <p:nvSpPr>
          <p:cNvPr id="6" name="Text Placeholder 2">
            <a:extLst>
              <a:ext uri="{FF2B5EF4-FFF2-40B4-BE49-F238E27FC236}">
                <a16:creationId xmlns:a16="http://schemas.microsoft.com/office/drawing/2014/main" id="{AB301A19-5ACC-1886-DE25-BD7072ECFD08}"/>
              </a:ext>
            </a:extLst>
          </p:cNvPr>
          <p:cNvSpPr txBox="1">
            <a:spLocks/>
          </p:cNvSpPr>
          <p:nvPr/>
        </p:nvSpPr>
        <p:spPr>
          <a:xfrm>
            <a:off x="886328" y="2307728"/>
            <a:ext cx="9803733" cy="1026459"/>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Is the </a:t>
            </a:r>
            <a:r>
              <a:rPr lang="en-US" sz="2400" dirty="0">
                <a:solidFill>
                  <a:srgbClr val="FFC000"/>
                </a:solidFill>
              </a:rPr>
              <a:t>sequence of service interaction </a:t>
            </a:r>
            <a:r>
              <a:rPr lang="en-US" sz="2400" dirty="0"/>
              <a:t>important?</a:t>
            </a:r>
            <a:endParaRPr lang="en-US" dirty="0"/>
          </a:p>
        </p:txBody>
      </p:sp>
      <p:sp>
        <p:nvSpPr>
          <p:cNvPr id="7" name="Text Placeholder 2">
            <a:extLst>
              <a:ext uri="{FF2B5EF4-FFF2-40B4-BE49-F238E27FC236}">
                <a16:creationId xmlns:a16="http://schemas.microsoft.com/office/drawing/2014/main" id="{AED1E6CD-45AE-F4CE-A6ED-8108D70C21A9}"/>
              </a:ext>
            </a:extLst>
          </p:cNvPr>
          <p:cNvSpPr txBox="1">
            <a:spLocks/>
          </p:cNvSpPr>
          <p:nvPr/>
        </p:nvSpPr>
        <p:spPr>
          <a:xfrm>
            <a:off x="886328" y="2845765"/>
            <a:ext cx="10589795" cy="713561"/>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Does your application </a:t>
            </a:r>
            <a:r>
              <a:rPr lang="en-US" sz="2400" dirty="0">
                <a:solidFill>
                  <a:srgbClr val="FFC000"/>
                </a:solidFill>
              </a:rPr>
              <a:t>manage state </a:t>
            </a:r>
            <a:r>
              <a:rPr lang="en-US" sz="2400" dirty="0"/>
              <a:t>between AWS service calls?</a:t>
            </a:r>
          </a:p>
        </p:txBody>
      </p:sp>
      <p:sp>
        <p:nvSpPr>
          <p:cNvPr id="8" name="Text Placeholder 2">
            <a:extLst>
              <a:ext uri="{FF2B5EF4-FFF2-40B4-BE49-F238E27FC236}">
                <a16:creationId xmlns:a16="http://schemas.microsoft.com/office/drawing/2014/main" id="{478EF461-19B8-1FA2-C1FF-508D13F52EE1}"/>
              </a:ext>
            </a:extLst>
          </p:cNvPr>
          <p:cNvSpPr txBox="1">
            <a:spLocks/>
          </p:cNvSpPr>
          <p:nvPr/>
        </p:nvSpPr>
        <p:spPr>
          <a:xfrm>
            <a:off x="886328" y="3371631"/>
            <a:ext cx="10497553" cy="863260"/>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Do you have application workflow that requires </a:t>
            </a:r>
            <a:r>
              <a:rPr lang="en-US" sz="2400" dirty="0">
                <a:solidFill>
                  <a:srgbClr val="FFC000"/>
                </a:solidFill>
              </a:rPr>
              <a:t>human intervention</a:t>
            </a:r>
            <a:r>
              <a:rPr lang="en-US" sz="2400" dirty="0"/>
              <a:t>?</a:t>
            </a:r>
          </a:p>
          <a:p>
            <a:pPr marL="0" indent="0">
              <a:buNone/>
            </a:pPr>
            <a:endParaRPr lang="en-US" dirty="0"/>
          </a:p>
        </p:txBody>
      </p:sp>
      <p:sp>
        <p:nvSpPr>
          <p:cNvPr id="9" name="Text Placeholder 2">
            <a:extLst>
              <a:ext uri="{FF2B5EF4-FFF2-40B4-BE49-F238E27FC236}">
                <a16:creationId xmlns:a16="http://schemas.microsoft.com/office/drawing/2014/main" id="{75943B64-E2E0-A652-3B7D-0A231EF2D205}"/>
              </a:ext>
            </a:extLst>
          </p:cNvPr>
          <p:cNvSpPr txBox="1">
            <a:spLocks/>
          </p:cNvSpPr>
          <p:nvPr/>
        </p:nvSpPr>
        <p:spPr>
          <a:xfrm>
            <a:off x="886327" y="3960807"/>
            <a:ext cx="10497553" cy="1115805"/>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Does your application contain </a:t>
            </a:r>
            <a:r>
              <a:rPr lang="en-US" sz="2400" dirty="0">
                <a:solidFill>
                  <a:srgbClr val="FFC000"/>
                </a:solidFill>
              </a:rPr>
              <a:t>workflow patterns </a:t>
            </a:r>
            <a:r>
              <a:rPr lang="en-US" sz="2400" dirty="0"/>
              <a:t>like decision trees, branching logic, parallel processing, retries, and error handling?</a:t>
            </a:r>
          </a:p>
          <a:p>
            <a:endParaRPr lang="en-US" dirty="0"/>
          </a:p>
        </p:txBody>
      </p:sp>
    </p:spTree>
    <p:extLst>
      <p:ext uri="{BB962C8B-B14F-4D97-AF65-F5344CB8AC3E}">
        <p14:creationId xmlns:p14="http://schemas.microsoft.com/office/powerpoint/2010/main" val="64310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68C4A9-1E3A-8901-42FE-570439D85BDE}"/>
              </a:ext>
            </a:extLst>
          </p:cNvPr>
          <p:cNvSpPr>
            <a:spLocks noGrp="1"/>
          </p:cNvSpPr>
          <p:nvPr>
            <p:ph type="title"/>
          </p:nvPr>
        </p:nvSpPr>
        <p:spPr>
          <a:xfrm>
            <a:off x="266700" y="371476"/>
            <a:ext cx="11658600" cy="640975"/>
          </a:xfrm>
        </p:spPr>
        <p:txBody>
          <a:bodyPr>
            <a:normAutofit/>
          </a:bodyPr>
          <a:lstStyle/>
          <a:p>
            <a:r>
              <a:rPr lang="en-US" dirty="0">
                <a:solidFill>
                  <a:schemeClr val="tx1"/>
                </a:solidFill>
              </a:rPr>
              <a:t>Common orchestration patterns</a:t>
            </a:r>
          </a:p>
        </p:txBody>
      </p:sp>
      <p:sp>
        <p:nvSpPr>
          <p:cNvPr id="5" name="Title 1">
            <a:extLst>
              <a:ext uri="{FF2B5EF4-FFF2-40B4-BE49-F238E27FC236}">
                <a16:creationId xmlns:a16="http://schemas.microsoft.com/office/drawing/2014/main" id="{6598E50E-4C41-4BBF-8BC6-1969F4616480}"/>
              </a:ext>
            </a:extLst>
          </p:cNvPr>
          <p:cNvSpPr txBox="1">
            <a:spLocks/>
          </p:cNvSpPr>
          <p:nvPr/>
        </p:nvSpPr>
        <p:spPr>
          <a:xfrm>
            <a:off x="5824286" y="3829650"/>
            <a:ext cx="3283407" cy="81613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pPr algn="ctr"/>
            <a:r>
              <a:rPr lang="en-US" sz="1867" b="0" dirty="0">
                <a:solidFill>
                  <a:schemeClr val="accent4"/>
                </a:solidFill>
                <a:latin typeface="Amazon Ember Regular"/>
                <a:ea typeface="Amazon Ember" charset="0"/>
                <a:cs typeface="Amazon Ember" charset="0"/>
              </a:rPr>
              <a:t>“I want </a:t>
            </a:r>
            <a:br>
              <a:rPr lang="en-US" sz="1867" b="0" dirty="0">
                <a:solidFill>
                  <a:schemeClr val="accent4"/>
                </a:solidFill>
                <a:latin typeface="Amazon Ember Regular"/>
                <a:ea typeface="Amazon Ember" charset="0"/>
                <a:cs typeface="Amazon Ember" charset="0"/>
              </a:rPr>
            </a:br>
            <a:r>
              <a:rPr lang="en-US" sz="1867" b="0" dirty="0">
                <a:solidFill>
                  <a:schemeClr val="accent4"/>
                </a:solidFill>
                <a:latin typeface="Amazon Ember Regular"/>
                <a:ea typeface="Amazon Ember" charset="0"/>
                <a:cs typeface="Amazon Ember" charset="0"/>
              </a:rPr>
              <a:t>try/catch/finally”</a:t>
            </a:r>
          </a:p>
        </p:txBody>
      </p:sp>
      <p:grpSp>
        <p:nvGrpSpPr>
          <p:cNvPr id="6" name="Group 5">
            <a:extLst>
              <a:ext uri="{FF2B5EF4-FFF2-40B4-BE49-F238E27FC236}">
                <a16:creationId xmlns:a16="http://schemas.microsoft.com/office/drawing/2014/main" id="{AAB20D48-B45E-7C61-7CCD-A97091A79050}"/>
              </a:ext>
            </a:extLst>
          </p:cNvPr>
          <p:cNvGrpSpPr/>
          <p:nvPr/>
        </p:nvGrpSpPr>
        <p:grpSpPr>
          <a:xfrm>
            <a:off x="6820397" y="4743021"/>
            <a:ext cx="1351631" cy="1120878"/>
            <a:chOff x="8854254" y="1893405"/>
            <a:chExt cx="1351630" cy="1120877"/>
          </a:xfrm>
        </p:grpSpPr>
        <p:sp>
          <p:nvSpPr>
            <p:cNvPr id="7" name="Left-Right Arrow Callout 6">
              <a:extLst>
                <a:ext uri="{FF2B5EF4-FFF2-40B4-BE49-F238E27FC236}">
                  <a16:creationId xmlns:a16="http://schemas.microsoft.com/office/drawing/2014/main" id="{E7F3C93B-515E-B579-A1F7-0D07D4FAFC50}"/>
                </a:ext>
              </a:extLst>
            </p:cNvPr>
            <p:cNvSpPr/>
            <p:nvPr/>
          </p:nvSpPr>
          <p:spPr>
            <a:xfrm>
              <a:off x="8854254" y="2274082"/>
              <a:ext cx="1351630" cy="740200"/>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Regular"/>
              </a:endParaRPr>
            </a:p>
          </p:txBody>
        </p:sp>
        <p:sp>
          <p:nvSpPr>
            <p:cNvPr id="8" name="Down Arrow 7">
              <a:extLst>
                <a:ext uri="{FF2B5EF4-FFF2-40B4-BE49-F238E27FC236}">
                  <a16:creationId xmlns:a16="http://schemas.microsoft.com/office/drawing/2014/main" id="{D1EA19FB-CB7C-73A5-1E88-D3643A3F78D9}"/>
                </a:ext>
              </a:extLst>
            </p:cNvPr>
            <p:cNvSpPr/>
            <p:nvPr/>
          </p:nvSpPr>
          <p:spPr>
            <a:xfrm>
              <a:off x="9365408" y="1893405"/>
              <a:ext cx="329198" cy="3806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Regular"/>
              </a:endParaRPr>
            </a:p>
          </p:txBody>
        </p:sp>
      </p:grpSp>
      <p:sp>
        <p:nvSpPr>
          <p:cNvPr id="9" name="Title 2">
            <a:extLst>
              <a:ext uri="{FF2B5EF4-FFF2-40B4-BE49-F238E27FC236}">
                <a16:creationId xmlns:a16="http://schemas.microsoft.com/office/drawing/2014/main" id="{AB971A33-40EF-0789-4139-550D4436A08B}"/>
              </a:ext>
            </a:extLst>
          </p:cNvPr>
          <p:cNvSpPr txBox="1">
            <a:spLocks/>
          </p:cNvSpPr>
          <p:nvPr/>
        </p:nvSpPr>
        <p:spPr>
          <a:xfrm>
            <a:off x="2526018" y="3428203"/>
            <a:ext cx="3212343" cy="75695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r>
              <a:rPr lang="en-US" sz="1867" b="0" dirty="0">
                <a:solidFill>
                  <a:schemeClr val="accent4"/>
                </a:solidFill>
                <a:latin typeface="Amazon Ember Regular"/>
                <a:ea typeface="Amazon Ember" charset="0"/>
                <a:cs typeface="Amazon Ember" charset="0"/>
              </a:rPr>
              <a:t>“I want to select tasks </a:t>
            </a:r>
            <a:br>
              <a:rPr lang="en-US" sz="1867" b="0" dirty="0">
                <a:solidFill>
                  <a:schemeClr val="accent4"/>
                </a:solidFill>
                <a:latin typeface="Amazon Ember Regular"/>
                <a:ea typeface="Amazon Ember" charset="0"/>
                <a:cs typeface="Amazon Ember" charset="0"/>
              </a:rPr>
            </a:br>
            <a:r>
              <a:rPr lang="en-US" sz="1867" b="0" dirty="0">
                <a:solidFill>
                  <a:schemeClr val="accent4"/>
                </a:solidFill>
                <a:latin typeface="Amazon Ember Regular"/>
                <a:ea typeface="Amazon Ember" charset="0"/>
                <a:cs typeface="Amazon Ember" charset="0"/>
              </a:rPr>
              <a:t>based on data”</a:t>
            </a:r>
          </a:p>
        </p:txBody>
      </p:sp>
      <p:sp>
        <p:nvSpPr>
          <p:cNvPr id="10" name="Title 1">
            <a:extLst>
              <a:ext uri="{FF2B5EF4-FFF2-40B4-BE49-F238E27FC236}">
                <a16:creationId xmlns:a16="http://schemas.microsoft.com/office/drawing/2014/main" id="{1609716F-6693-BC01-AE36-3CE4115DA81F}"/>
              </a:ext>
            </a:extLst>
          </p:cNvPr>
          <p:cNvSpPr txBox="1">
            <a:spLocks/>
          </p:cNvSpPr>
          <p:nvPr/>
        </p:nvSpPr>
        <p:spPr>
          <a:xfrm>
            <a:off x="4456626" y="1215101"/>
            <a:ext cx="2313647" cy="78646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pPr algn="ctr"/>
            <a:r>
              <a:rPr lang="en-US" sz="1867" b="0" dirty="0">
                <a:solidFill>
                  <a:schemeClr val="accent4"/>
                </a:solidFill>
                <a:latin typeface="Amazon Ember Regular"/>
                <a:ea typeface="Amazon Ember" charset="0"/>
                <a:cs typeface="Amazon Ember" charset="0"/>
              </a:rPr>
              <a:t>“I want to retry failed tasks”</a:t>
            </a:r>
          </a:p>
        </p:txBody>
      </p:sp>
      <p:grpSp>
        <p:nvGrpSpPr>
          <p:cNvPr id="11" name="Group 10">
            <a:extLst>
              <a:ext uri="{FF2B5EF4-FFF2-40B4-BE49-F238E27FC236}">
                <a16:creationId xmlns:a16="http://schemas.microsoft.com/office/drawing/2014/main" id="{2B4943F2-77BF-59A3-065A-F9E643EF345C}"/>
              </a:ext>
            </a:extLst>
          </p:cNvPr>
          <p:cNvGrpSpPr/>
          <p:nvPr/>
        </p:nvGrpSpPr>
        <p:grpSpPr>
          <a:xfrm>
            <a:off x="4871110" y="2129540"/>
            <a:ext cx="1521056" cy="740201"/>
            <a:chOff x="1186096" y="1646487"/>
            <a:chExt cx="1218223" cy="596406"/>
          </a:xfrm>
        </p:grpSpPr>
        <p:sp>
          <p:nvSpPr>
            <p:cNvPr id="12" name="U-Turn Arrow 11">
              <a:extLst>
                <a:ext uri="{FF2B5EF4-FFF2-40B4-BE49-F238E27FC236}">
                  <a16:creationId xmlns:a16="http://schemas.microsoft.com/office/drawing/2014/main" id="{D83C52CD-AD20-5CB0-ABF0-796C4DC77877}"/>
                </a:ext>
              </a:extLst>
            </p:cNvPr>
            <p:cNvSpPr/>
            <p:nvPr/>
          </p:nvSpPr>
          <p:spPr>
            <a:xfrm rot="5400000">
              <a:off x="1890653" y="1684093"/>
              <a:ext cx="506138" cy="521195"/>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Regular"/>
              </a:endParaRPr>
            </a:p>
          </p:txBody>
        </p:sp>
        <p:sp>
          <p:nvSpPr>
            <p:cNvPr id="13" name="Rectangle 12">
              <a:extLst>
                <a:ext uri="{FF2B5EF4-FFF2-40B4-BE49-F238E27FC236}">
                  <a16:creationId xmlns:a16="http://schemas.microsoft.com/office/drawing/2014/main" id="{91C06B24-A5E3-6ADD-DABA-0954BCB2D9A4}"/>
                </a:ext>
              </a:extLst>
            </p:cNvPr>
            <p:cNvSpPr/>
            <p:nvPr/>
          </p:nvSpPr>
          <p:spPr>
            <a:xfrm>
              <a:off x="1186096" y="164648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grpSp>
      <p:grpSp>
        <p:nvGrpSpPr>
          <p:cNvPr id="14" name="Group 13">
            <a:extLst>
              <a:ext uri="{FF2B5EF4-FFF2-40B4-BE49-F238E27FC236}">
                <a16:creationId xmlns:a16="http://schemas.microsoft.com/office/drawing/2014/main" id="{1486546A-639D-A0C7-35E9-8030E3B957FB}"/>
              </a:ext>
            </a:extLst>
          </p:cNvPr>
          <p:cNvGrpSpPr/>
          <p:nvPr/>
        </p:nvGrpSpPr>
        <p:grpSpPr>
          <a:xfrm>
            <a:off x="2466188" y="4311153"/>
            <a:ext cx="2816715" cy="1840896"/>
            <a:chOff x="1577952" y="2909701"/>
            <a:chExt cx="2112536" cy="1380672"/>
          </a:xfrm>
        </p:grpSpPr>
        <p:sp>
          <p:nvSpPr>
            <p:cNvPr id="15" name="Rectangle 14">
              <a:extLst>
                <a:ext uri="{FF2B5EF4-FFF2-40B4-BE49-F238E27FC236}">
                  <a16:creationId xmlns:a16="http://schemas.microsoft.com/office/drawing/2014/main" id="{2D965371-26F9-9A69-C653-518864C9015F}"/>
                </a:ext>
              </a:extLst>
            </p:cNvPr>
            <p:cNvSpPr/>
            <p:nvPr/>
          </p:nvSpPr>
          <p:spPr>
            <a:xfrm>
              <a:off x="1577952" y="369396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B</a:t>
              </a:r>
            </a:p>
          </p:txBody>
        </p:sp>
        <p:sp>
          <p:nvSpPr>
            <p:cNvPr id="16" name="Rectangle 15">
              <a:extLst>
                <a:ext uri="{FF2B5EF4-FFF2-40B4-BE49-F238E27FC236}">
                  <a16:creationId xmlns:a16="http://schemas.microsoft.com/office/drawing/2014/main" id="{5F4DBA76-48E3-CF28-4736-57FAA702C59F}"/>
                </a:ext>
              </a:extLst>
            </p:cNvPr>
            <p:cNvSpPr/>
            <p:nvPr/>
          </p:nvSpPr>
          <p:spPr>
            <a:xfrm>
              <a:off x="3121655" y="369396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C</a:t>
              </a:r>
            </a:p>
          </p:txBody>
        </p:sp>
        <p:sp>
          <p:nvSpPr>
            <p:cNvPr id="17" name="Rectangle 16">
              <a:extLst>
                <a:ext uri="{FF2B5EF4-FFF2-40B4-BE49-F238E27FC236}">
                  <a16:creationId xmlns:a16="http://schemas.microsoft.com/office/drawing/2014/main" id="{0FB3E597-4970-B1AF-1732-4170C69853C8}"/>
                </a:ext>
              </a:extLst>
            </p:cNvPr>
            <p:cNvSpPr/>
            <p:nvPr/>
          </p:nvSpPr>
          <p:spPr>
            <a:xfrm>
              <a:off x="2347120" y="2909701"/>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sp>
          <p:nvSpPr>
            <p:cNvPr id="18" name="Diamond 17">
              <a:extLst>
                <a:ext uri="{FF2B5EF4-FFF2-40B4-BE49-F238E27FC236}">
                  <a16:creationId xmlns:a16="http://schemas.microsoft.com/office/drawing/2014/main" id="{1B960DD0-EF91-9C52-0C27-E4D1BDEE8593}"/>
                </a:ext>
              </a:extLst>
            </p:cNvPr>
            <p:cNvSpPr/>
            <p:nvPr/>
          </p:nvSpPr>
          <p:spPr>
            <a:xfrm>
              <a:off x="2347120" y="3707816"/>
              <a:ext cx="553156" cy="568708"/>
            </a:xfrm>
            <a:prstGeom prst="diamond">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840" dirty="0">
                  <a:latin typeface="Amazon Ember Regular"/>
                </a:rPr>
                <a:t>?</a:t>
              </a:r>
            </a:p>
          </p:txBody>
        </p:sp>
        <p:cxnSp>
          <p:nvCxnSpPr>
            <p:cNvPr id="19" name="Straight Arrow Connector 18">
              <a:extLst>
                <a:ext uri="{FF2B5EF4-FFF2-40B4-BE49-F238E27FC236}">
                  <a16:creationId xmlns:a16="http://schemas.microsoft.com/office/drawing/2014/main" id="{5650D5C4-838B-5F30-0C97-EDC3CD43044A}"/>
                </a:ext>
              </a:extLst>
            </p:cNvPr>
            <p:cNvCxnSpPr>
              <a:stCxn id="18" idx="3"/>
              <a:endCxn id="16" idx="1"/>
            </p:cNvCxnSpPr>
            <p:nvPr/>
          </p:nvCxnSpPr>
          <p:spPr>
            <a:xfrm>
              <a:off x="2900276" y="3992170"/>
              <a:ext cx="221379"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DF5EBBB-0CAB-AD36-576B-A4D597C5E918}"/>
                </a:ext>
              </a:extLst>
            </p:cNvPr>
            <p:cNvCxnSpPr>
              <a:stCxn id="17" idx="2"/>
              <a:endCxn id="18" idx="0"/>
            </p:cNvCxnSpPr>
            <p:nvPr/>
          </p:nvCxnSpPr>
          <p:spPr>
            <a:xfrm flipH="1">
              <a:off x="2623698" y="3506107"/>
              <a:ext cx="7839" cy="20170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9484984-C1E7-551E-EEE9-D96894D3AB5C}"/>
                </a:ext>
              </a:extLst>
            </p:cNvPr>
            <p:cNvCxnSpPr>
              <a:stCxn id="18" idx="1"/>
              <a:endCxn id="15" idx="3"/>
            </p:cNvCxnSpPr>
            <p:nvPr/>
          </p:nvCxnSpPr>
          <p:spPr>
            <a:xfrm flipH="1">
              <a:off x="2146785" y="3992170"/>
              <a:ext cx="20033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itle 2">
            <a:extLst>
              <a:ext uri="{FF2B5EF4-FFF2-40B4-BE49-F238E27FC236}">
                <a16:creationId xmlns:a16="http://schemas.microsoft.com/office/drawing/2014/main" id="{78E8A775-4406-73CE-4A52-A45AA01FFAC1}"/>
              </a:ext>
            </a:extLst>
          </p:cNvPr>
          <p:cNvSpPr txBox="1">
            <a:spLocks/>
          </p:cNvSpPr>
          <p:nvPr/>
        </p:nvSpPr>
        <p:spPr>
          <a:xfrm>
            <a:off x="714485" y="1215101"/>
            <a:ext cx="2405891" cy="69329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pPr algn="ctr"/>
            <a:r>
              <a:rPr lang="en-US" sz="1867" b="0" dirty="0">
                <a:solidFill>
                  <a:schemeClr val="accent4"/>
                </a:solidFill>
                <a:latin typeface="Amazon Ember Regular"/>
                <a:ea typeface="Amazon Ember" charset="0"/>
                <a:cs typeface="Amazon Ember" charset="0"/>
              </a:rPr>
              <a:t>“I want to sequence tasks”</a:t>
            </a:r>
          </a:p>
        </p:txBody>
      </p:sp>
      <p:sp>
        <p:nvSpPr>
          <p:cNvPr id="23" name="Rectangle 22">
            <a:extLst>
              <a:ext uri="{FF2B5EF4-FFF2-40B4-BE49-F238E27FC236}">
                <a16:creationId xmlns:a16="http://schemas.microsoft.com/office/drawing/2014/main" id="{67264AFC-D7BB-B158-A2A1-DFB4E82A9B24}"/>
              </a:ext>
            </a:extLst>
          </p:cNvPr>
          <p:cNvSpPr/>
          <p:nvPr/>
        </p:nvSpPr>
        <p:spPr>
          <a:xfrm>
            <a:off x="2411223" y="2119889"/>
            <a:ext cx="689942" cy="759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B</a:t>
            </a:r>
          </a:p>
        </p:txBody>
      </p:sp>
      <p:sp>
        <p:nvSpPr>
          <p:cNvPr id="24" name="Rectangle 23">
            <a:extLst>
              <a:ext uri="{FF2B5EF4-FFF2-40B4-BE49-F238E27FC236}">
                <a16:creationId xmlns:a16="http://schemas.microsoft.com/office/drawing/2014/main" id="{ABCA3F3A-1AE5-1517-0989-1C8E236C8D0D}"/>
              </a:ext>
            </a:extLst>
          </p:cNvPr>
          <p:cNvSpPr/>
          <p:nvPr/>
        </p:nvSpPr>
        <p:spPr>
          <a:xfrm>
            <a:off x="763911" y="2119864"/>
            <a:ext cx="744453" cy="75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cxnSp>
        <p:nvCxnSpPr>
          <p:cNvPr id="25" name="Straight Arrow Connector 24">
            <a:extLst>
              <a:ext uri="{FF2B5EF4-FFF2-40B4-BE49-F238E27FC236}">
                <a16:creationId xmlns:a16="http://schemas.microsoft.com/office/drawing/2014/main" id="{12A01A54-6066-1612-D5A7-3C2E1148D58F}"/>
              </a:ext>
            </a:extLst>
          </p:cNvPr>
          <p:cNvCxnSpPr>
            <a:stCxn id="24" idx="3"/>
          </p:cNvCxnSpPr>
          <p:nvPr/>
        </p:nvCxnSpPr>
        <p:spPr>
          <a:xfrm flipV="1">
            <a:off x="1508364" y="2499642"/>
            <a:ext cx="921469" cy="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 name="Title 2">
            <a:extLst>
              <a:ext uri="{FF2B5EF4-FFF2-40B4-BE49-F238E27FC236}">
                <a16:creationId xmlns:a16="http://schemas.microsoft.com/office/drawing/2014/main" id="{6C652AAD-1A45-4581-49B1-D9678166DF15}"/>
              </a:ext>
            </a:extLst>
          </p:cNvPr>
          <p:cNvSpPr txBox="1">
            <a:spLocks/>
          </p:cNvSpPr>
          <p:nvPr/>
        </p:nvSpPr>
        <p:spPr>
          <a:xfrm>
            <a:off x="7743198" y="1253578"/>
            <a:ext cx="4142831" cy="72692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r>
              <a:rPr lang="en-US" sz="1867" b="0" dirty="0">
                <a:solidFill>
                  <a:schemeClr val="accent4"/>
                </a:solidFill>
                <a:latin typeface="Amazon Ember Regular"/>
                <a:ea typeface="Amazon Ember" charset="0"/>
                <a:cs typeface="Amazon Ember" charset="0"/>
              </a:rPr>
              <a:t>“I want to run tasks </a:t>
            </a:r>
            <a:br>
              <a:rPr lang="en-US" sz="1867" b="0" dirty="0">
                <a:solidFill>
                  <a:schemeClr val="accent4"/>
                </a:solidFill>
                <a:latin typeface="Amazon Ember Regular"/>
                <a:ea typeface="Amazon Ember" charset="0"/>
                <a:cs typeface="Amazon Ember" charset="0"/>
              </a:rPr>
            </a:br>
            <a:r>
              <a:rPr lang="en-US" sz="1867" b="0" dirty="0">
                <a:solidFill>
                  <a:schemeClr val="accent4"/>
                </a:solidFill>
                <a:latin typeface="Amazon Ember Regular"/>
                <a:ea typeface="Amazon Ember" charset="0"/>
                <a:cs typeface="Amazon Ember" charset="0"/>
              </a:rPr>
              <a:t>in parallel”</a:t>
            </a:r>
          </a:p>
        </p:txBody>
      </p:sp>
      <p:grpSp>
        <p:nvGrpSpPr>
          <p:cNvPr id="27" name="Group 26">
            <a:extLst>
              <a:ext uri="{FF2B5EF4-FFF2-40B4-BE49-F238E27FC236}">
                <a16:creationId xmlns:a16="http://schemas.microsoft.com/office/drawing/2014/main" id="{5422AB71-702E-FEB8-3507-DB319926FE5C}"/>
              </a:ext>
            </a:extLst>
          </p:cNvPr>
          <p:cNvGrpSpPr/>
          <p:nvPr/>
        </p:nvGrpSpPr>
        <p:grpSpPr>
          <a:xfrm>
            <a:off x="7274915" y="1990684"/>
            <a:ext cx="4142831" cy="1396689"/>
            <a:chOff x="5179580" y="3247428"/>
            <a:chExt cx="3107123" cy="1047517"/>
          </a:xfrm>
        </p:grpSpPr>
        <p:sp>
          <p:nvSpPr>
            <p:cNvPr id="28" name="Rectangle 27">
              <a:extLst>
                <a:ext uri="{FF2B5EF4-FFF2-40B4-BE49-F238E27FC236}">
                  <a16:creationId xmlns:a16="http://schemas.microsoft.com/office/drawing/2014/main" id="{4874238F-9D23-C3FB-B00C-214B9127D9E6}"/>
                </a:ext>
              </a:extLst>
            </p:cNvPr>
            <p:cNvSpPr/>
            <p:nvPr/>
          </p:nvSpPr>
          <p:spPr>
            <a:xfrm>
              <a:off x="7728363" y="3486352"/>
              <a:ext cx="558340" cy="569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C</a:t>
              </a:r>
            </a:p>
          </p:txBody>
        </p:sp>
        <p:sp>
          <p:nvSpPr>
            <p:cNvPr id="29" name="Rectangle 28">
              <a:extLst>
                <a:ext uri="{FF2B5EF4-FFF2-40B4-BE49-F238E27FC236}">
                  <a16:creationId xmlns:a16="http://schemas.microsoft.com/office/drawing/2014/main" id="{77962B9A-E23B-742D-F493-88C9B5D0C71A}"/>
                </a:ext>
              </a:extLst>
            </p:cNvPr>
            <p:cNvSpPr/>
            <p:nvPr/>
          </p:nvSpPr>
          <p:spPr>
            <a:xfrm>
              <a:off x="6529633" y="3579175"/>
              <a:ext cx="517456" cy="569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B</a:t>
              </a:r>
            </a:p>
          </p:txBody>
        </p:sp>
        <p:sp>
          <p:nvSpPr>
            <p:cNvPr id="30" name="Rectangle 29">
              <a:extLst>
                <a:ext uri="{FF2B5EF4-FFF2-40B4-BE49-F238E27FC236}">
                  <a16:creationId xmlns:a16="http://schemas.microsoft.com/office/drawing/2014/main" id="{4797D891-1D07-9FF5-350A-53FD8F9E2E46}"/>
                </a:ext>
              </a:extLst>
            </p:cNvPr>
            <p:cNvSpPr/>
            <p:nvPr/>
          </p:nvSpPr>
          <p:spPr>
            <a:xfrm>
              <a:off x="5402771" y="3579136"/>
              <a:ext cx="558340" cy="569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sp>
          <p:nvSpPr>
            <p:cNvPr id="31" name="Rounded Rectangle 30">
              <a:extLst>
                <a:ext uri="{FF2B5EF4-FFF2-40B4-BE49-F238E27FC236}">
                  <a16:creationId xmlns:a16="http://schemas.microsoft.com/office/drawing/2014/main" id="{E1265DB5-CFDF-D38B-AE37-E923E8D6AAA1}"/>
                </a:ext>
              </a:extLst>
            </p:cNvPr>
            <p:cNvSpPr/>
            <p:nvPr/>
          </p:nvSpPr>
          <p:spPr>
            <a:xfrm>
              <a:off x="5179580" y="3247428"/>
              <a:ext cx="2156859" cy="1047517"/>
            </a:xfrm>
            <a:prstGeom prst="roundRect">
              <a:avLst>
                <a:gd name="adj" fmla="val 9818"/>
              </a:avLst>
            </a:prstGeom>
            <a:no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840" dirty="0">
                <a:solidFill>
                  <a:schemeClr val="tx1"/>
                </a:solidFill>
                <a:latin typeface="Amazon Ember Regular"/>
                <a:cs typeface="Arial"/>
              </a:endParaRPr>
            </a:p>
          </p:txBody>
        </p:sp>
        <p:cxnSp>
          <p:nvCxnSpPr>
            <p:cNvPr id="32" name="Straight Arrow Connector 31">
              <a:extLst>
                <a:ext uri="{FF2B5EF4-FFF2-40B4-BE49-F238E27FC236}">
                  <a16:creationId xmlns:a16="http://schemas.microsoft.com/office/drawing/2014/main" id="{BB61A6BB-B948-97A4-C6C5-A789F19D3B0B}"/>
                </a:ext>
              </a:extLst>
            </p:cNvPr>
            <p:cNvCxnSpPr>
              <a:stCxn id="31" idx="3"/>
              <a:endCxn id="28" idx="1"/>
            </p:cNvCxnSpPr>
            <p:nvPr/>
          </p:nvCxnSpPr>
          <p:spPr>
            <a:xfrm flipV="1">
              <a:off x="7336439" y="3771186"/>
              <a:ext cx="391924" cy="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Left Brace 32">
              <a:extLst>
                <a:ext uri="{FF2B5EF4-FFF2-40B4-BE49-F238E27FC236}">
                  <a16:creationId xmlns:a16="http://schemas.microsoft.com/office/drawing/2014/main" id="{BD0618A6-E14E-F3C7-1931-9EC0ACE141E6}"/>
                </a:ext>
              </a:extLst>
            </p:cNvPr>
            <p:cNvSpPr/>
            <p:nvPr/>
          </p:nvSpPr>
          <p:spPr>
            <a:xfrm rot="5400000">
              <a:off x="6111671" y="2872584"/>
              <a:ext cx="266041" cy="1087610"/>
            </a:xfrm>
            <a:prstGeom prst="leftBrace">
              <a:avLst>
                <a:gd name="adj1" fmla="val 8333"/>
                <a:gd name="adj2" fmla="val 50868"/>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840" dirty="0">
                <a:latin typeface="Amazon Ember Regular"/>
              </a:endParaRPr>
            </a:p>
          </p:txBody>
        </p:sp>
      </p:grpSp>
    </p:spTree>
    <p:extLst>
      <p:ext uri="{BB962C8B-B14F-4D97-AF65-F5344CB8AC3E}">
        <p14:creationId xmlns:p14="http://schemas.microsoft.com/office/powerpoint/2010/main" val="384710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par>
                                <p:cTn id="14" presetID="9"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dissolve">
                                      <p:cBhvr>
                                        <p:cTn id="29" dur="500"/>
                                        <p:tgtEl>
                                          <p:spTgt spid="2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dissolv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dissolv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dissolve">
                                      <p:cBhvr>
                                        <p:cTn id="45" dur="500"/>
                                        <p:tgtEl>
                                          <p:spTgt spid="6"/>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dissolve">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22" grpId="0"/>
      <p:bldP spid="23" grpId="0" animBg="1"/>
      <p:bldP spid="24"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A4C25E-9D97-EEE8-62E5-E04C6A1EB621}"/>
              </a:ext>
            </a:extLst>
          </p:cNvPr>
          <p:cNvSpPr txBox="1">
            <a:spLocks/>
          </p:cNvSpPr>
          <p:nvPr/>
        </p:nvSpPr>
        <p:spPr>
          <a:xfrm>
            <a:off x="1228418" y="1012451"/>
            <a:ext cx="10164679" cy="4762500"/>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457200" indent="-457200"/>
            <a:r>
              <a:rPr lang="en-US" sz="2800" dirty="0"/>
              <a:t>Low-code visual workflow service </a:t>
            </a:r>
          </a:p>
          <a:p>
            <a:pPr marL="457200" indent="-457200"/>
            <a:endParaRPr lang="en-US" sz="2800" dirty="0"/>
          </a:p>
          <a:p>
            <a:pPr marL="457200" indent="-457200"/>
            <a:r>
              <a:rPr lang="en-US" sz="2800" dirty="0"/>
              <a:t>Provides orchestration for other AWS services</a:t>
            </a:r>
          </a:p>
          <a:p>
            <a:pPr marL="457200" indent="-457200"/>
            <a:endParaRPr lang="en-US" sz="2800" dirty="0"/>
          </a:p>
          <a:p>
            <a:pPr marL="457200" indent="-457200"/>
            <a:r>
              <a:rPr lang="en-US" sz="2800" dirty="0"/>
              <a:t>Supports common workflow patterns </a:t>
            </a:r>
          </a:p>
          <a:p>
            <a:pPr marL="457200" indent="-457200"/>
            <a:endParaRPr lang="en-US" sz="2800" dirty="0"/>
          </a:p>
          <a:p>
            <a:pPr marL="457200" indent="-457200"/>
            <a:r>
              <a:rPr lang="en-US" sz="2800" dirty="0"/>
              <a:t>Simplifies implementation of common tasks so developers can focus on higher-value business logic</a:t>
            </a:r>
          </a:p>
        </p:txBody>
      </p:sp>
      <p:sp>
        <p:nvSpPr>
          <p:cNvPr id="5" name="Title 1">
            <a:extLst>
              <a:ext uri="{FF2B5EF4-FFF2-40B4-BE49-F238E27FC236}">
                <a16:creationId xmlns:a16="http://schemas.microsoft.com/office/drawing/2014/main" id="{176FD502-7026-7F62-F0B7-7D3B6E08BF83}"/>
              </a:ext>
            </a:extLst>
          </p:cNvPr>
          <p:cNvSpPr>
            <a:spLocks noGrp="1"/>
          </p:cNvSpPr>
          <p:nvPr>
            <p:ph type="title"/>
          </p:nvPr>
        </p:nvSpPr>
        <p:spPr>
          <a:xfrm>
            <a:off x="266700" y="371476"/>
            <a:ext cx="11658600" cy="640975"/>
          </a:xfrm>
        </p:spPr>
        <p:txBody>
          <a:bodyPr/>
          <a:lstStyle/>
          <a:p>
            <a:r>
              <a:rPr lang="en-US" dirty="0"/>
              <a:t>         Introducing AWS Step Functions</a:t>
            </a:r>
          </a:p>
        </p:txBody>
      </p:sp>
      <p:pic>
        <p:nvPicPr>
          <p:cNvPr id="6" name="Graphic 5">
            <a:extLst>
              <a:ext uri="{FF2B5EF4-FFF2-40B4-BE49-F238E27FC236}">
                <a16:creationId xmlns:a16="http://schemas.microsoft.com/office/drawing/2014/main" id="{750830F6-1047-5019-05AB-5CB614C09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418" y="310963"/>
            <a:ext cx="762000" cy="762000"/>
          </a:xfrm>
          <a:prstGeom prst="rect">
            <a:avLst/>
          </a:prstGeom>
        </p:spPr>
      </p:pic>
    </p:spTree>
    <p:extLst>
      <p:ext uri="{BB962C8B-B14F-4D97-AF65-F5344CB8AC3E}">
        <p14:creationId xmlns:p14="http://schemas.microsoft.com/office/powerpoint/2010/main" val="428955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6B3F022-239D-1BBE-ADE3-8E8632760678}"/>
              </a:ext>
            </a:extLst>
          </p:cNvPr>
          <p:cNvSpPr>
            <a:spLocks noGrp="1"/>
          </p:cNvSpPr>
          <p:nvPr>
            <p:ph type="title"/>
          </p:nvPr>
        </p:nvSpPr>
        <p:spPr>
          <a:xfrm>
            <a:off x="266700" y="371476"/>
            <a:ext cx="11658600" cy="640975"/>
          </a:xfrm>
        </p:spPr>
        <p:txBody>
          <a:bodyPr/>
          <a:lstStyle/>
          <a:p>
            <a:r>
              <a:rPr lang="en-US" dirty="0"/>
              <a:t> Step Functions Workflows</a:t>
            </a:r>
          </a:p>
        </p:txBody>
      </p:sp>
      <p:sp>
        <p:nvSpPr>
          <p:cNvPr id="8" name="TextBox 7">
            <a:extLst>
              <a:ext uri="{FF2B5EF4-FFF2-40B4-BE49-F238E27FC236}">
                <a16:creationId xmlns:a16="http://schemas.microsoft.com/office/drawing/2014/main" id="{CECE49BC-CB5B-8F53-9727-301374BDB7D1}"/>
              </a:ext>
            </a:extLst>
          </p:cNvPr>
          <p:cNvSpPr txBox="1"/>
          <p:nvPr/>
        </p:nvSpPr>
        <p:spPr>
          <a:xfrm>
            <a:off x="511755" y="1704198"/>
            <a:ext cx="9149674" cy="2785378"/>
          </a:xfrm>
          <a:prstGeom prst="rect">
            <a:avLst/>
          </a:prstGeom>
          <a:noFill/>
        </p:spPr>
        <p:txBody>
          <a:bodyPr wrap="square" rtlCol="0">
            <a:spAutoFit/>
          </a:bodyPr>
          <a:lstStyle/>
          <a:p>
            <a:pPr marL="380985" indent="-380985" defTabSz="914362">
              <a:spcAft>
                <a:spcPts val="667"/>
              </a:spcAft>
              <a:buFont typeface="Arial" panose="020B0604020202020204" pitchFamily="34" charset="0"/>
              <a:buChar char="•"/>
            </a:pPr>
            <a:r>
              <a:rPr lang="en-US" sz="2000" dirty="0">
                <a:solidFill>
                  <a:srgbClr val="FFFFFF"/>
                </a:solidFill>
              </a:rPr>
              <a:t>Are written using </a:t>
            </a:r>
            <a:r>
              <a:rPr lang="en-US" sz="2000" dirty="0">
                <a:solidFill>
                  <a:srgbClr val="FFC000"/>
                </a:solidFill>
              </a:rPr>
              <a:t>Amazon States Language </a:t>
            </a:r>
            <a:r>
              <a:rPr lang="en-US" sz="2000" dirty="0">
                <a:solidFill>
                  <a:srgbClr val="FFFFFF"/>
                </a:solidFill>
              </a:rPr>
              <a:t>(ASL)</a:t>
            </a:r>
          </a:p>
          <a:p>
            <a:pPr marL="380985" indent="-380985" defTabSz="914362">
              <a:spcAft>
                <a:spcPts val="667"/>
              </a:spcAft>
              <a:buFont typeface="Arial" panose="020B0604020202020204" pitchFamily="34" charset="0"/>
              <a:buChar char="•"/>
            </a:pPr>
            <a:endParaRPr lang="en-US" sz="2000" dirty="0">
              <a:solidFill>
                <a:srgbClr val="FFFFFF"/>
              </a:solidFill>
            </a:endParaRPr>
          </a:p>
          <a:p>
            <a:pPr marL="380985" indent="-380985" defTabSz="914362">
              <a:spcAft>
                <a:spcPts val="667"/>
              </a:spcAft>
              <a:buFont typeface="Arial" panose="020B0604020202020204" pitchFamily="34" charset="0"/>
              <a:buChar char="•"/>
            </a:pPr>
            <a:r>
              <a:rPr lang="en-US" sz="2000" dirty="0">
                <a:solidFill>
                  <a:srgbClr val="FFFFFF"/>
                </a:solidFill>
              </a:rPr>
              <a:t>Are defined as </a:t>
            </a:r>
            <a:r>
              <a:rPr lang="en-US" sz="2000" dirty="0">
                <a:solidFill>
                  <a:srgbClr val="FCB64C"/>
                </a:solidFill>
              </a:rPr>
              <a:t>state machines</a:t>
            </a:r>
          </a:p>
          <a:p>
            <a:pPr marL="380985" indent="-380985" defTabSz="914362">
              <a:spcAft>
                <a:spcPts val="667"/>
              </a:spcAft>
              <a:buFont typeface="Arial" panose="020B0604020202020204" pitchFamily="34" charset="0"/>
              <a:buChar char="•"/>
            </a:pPr>
            <a:endParaRPr lang="en-US" sz="2000" dirty="0">
              <a:solidFill>
                <a:srgbClr val="FFFFFF"/>
              </a:solidFill>
            </a:endParaRPr>
          </a:p>
          <a:p>
            <a:pPr marL="380985" indent="-380985" defTabSz="914362">
              <a:spcAft>
                <a:spcPts val="667"/>
              </a:spcAft>
              <a:buFont typeface="Arial" panose="020B0604020202020204" pitchFamily="34" charset="0"/>
              <a:buChar char="•"/>
            </a:pPr>
            <a:r>
              <a:rPr lang="en-US" sz="2000" dirty="0">
                <a:solidFill>
                  <a:srgbClr val="FFFFFF"/>
                </a:solidFill>
              </a:rPr>
              <a:t>Are composed of </a:t>
            </a:r>
            <a:r>
              <a:rPr lang="en-US" sz="2000" dirty="0">
                <a:solidFill>
                  <a:srgbClr val="FFC000"/>
                </a:solidFill>
              </a:rPr>
              <a:t>steps</a:t>
            </a:r>
            <a:r>
              <a:rPr lang="en-US" sz="2000" dirty="0">
                <a:solidFill>
                  <a:srgbClr val="FFFFFF"/>
                </a:solidFill>
              </a:rPr>
              <a:t> called </a:t>
            </a:r>
            <a:r>
              <a:rPr lang="en-US" sz="2000" dirty="0">
                <a:solidFill>
                  <a:srgbClr val="FCB64C"/>
                </a:solidFill>
              </a:rPr>
              <a:t>states</a:t>
            </a:r>
          </a:p>
          <a:p>
            <a:pPr marL="380985" indent="-380985" defTabSz="914362">
              <a:spcAft>
                <a:spcPts val="667"/>
              </a:spcAft>
              <a:buFont typeface="Arial" panose="020B0604020202020204" pitchFamily="34" charset="0"/>
              <a:buChar char="•"/>
            </a:pPr>
            <a:endParaRPr lang="en-US" sz="2000" dirty="0">
              <a:solidFill>
                <a:srgbClr val="FFFFFF"/>
              </a:solidFill>
            </a:endParaRPr>
          </a:p>
          <a:p>
            <a:pPr marL="380985" indent="-380985" defTabSz="914362">
              <a:spcAft>
                <a:spcPts val="667"/>
              </a:spcAft>
              <a:buFont typeface="Arial" panose="020B0604020202020204" pitchFamily="34" charset="0"/>
              <a:buChar char="•"/>
            </a:pPr>
            <a:r>
              <a:rPr lang="en-US" sz="2000" dirty="0">
                <a:solidFill>
                  <a:srgbClr val="FFFFFF"/>
                </a:solidFill>
              </a:rPr>
              <a:t>Can be used to </a:t>
            </a:r>
            <a:r>
              <a:rPr lang="en-US" sz="2000" dirty="0">
                <a:solidFill>
                  <a:srgbClr val="FCB64C"/>
                </a:solidFill>
              </a:rPr>
              <a:t>orchestrate</a:t>
            </a:r>
            <a:r>
              <a:rPr lang="en-US" sz="2000" dirty="0">
                <a:solidFill>
                  <a:srgbClr val="FFFFFF"/>
                </a:solidFill>
              </a:rPr>
              <a:t> multiple AWS services</a:t>
            </a:r>
          </a:p>
        </p:txBody>
      </p:sp>
      <p:pic>
        <p:nvPicPr>
          <p:cNvPr id="9" name="Picture 8">
            <a:extLst>
              <a:ext uri="{FF2B5EF4-FFF2-40B4-BE49-F238E27FC236}">
                <a16:creationId xmlns:a16="http://schemas.microsoft.com/office/drawing/2014/main" id="{AEF31F37-D933-6AAA-A964-25B161D14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640" y="572491"/>
            <a:ext cx="4911660" cy="5626359"/>
          </a:xfrm>
          <a:prstGeom prst="rect">
            <a:avLst/>
          </a:prstGeom>
        </p:spPr>
      </p:pic>
    </p:spTree>
    <p:extLst>
      <p:ext uri="{BB962C8B-B14F-4D97-AF65-F5344CB8AC3E}">
        <p14:creationId xmlns:p14="http://schemas.microsoft.com/office/powerpoint/2010/main" val="213850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26BCB1-E7E1-D0C6-4B3E-6FDA8B771E69}"/>
              </a:ext>
            </a:extLst>
          </p:cNvPr>
          <p:cNvSpPr>
            <a:spLocks noGrp="1"/>
          </p:cNvSpPr>
          <p:nvPr>
            <p:ph type="title"/>
          </p:nvPr>
        </p:nvSpPr>
        <p:spPr>
          <a:xfrm>
            <a:off x="266700" y="371476"/>
            <a:ext cx="11658600" cy="640975"/>
          </a:xfrm>
        </p:spPr>
        <p:txBody>
          <a:bodyPr/>
          <a:lstStyle/>
          <a:p>
            <a:r>
              <a:rPr lang="en-US" dirty="0"/>
              <a:t>Step Functions States</a:t>
            </a:r>
          </a:p>
        </p:txBody>
      </p:sp>
      <p:sp>
        <p:nvSpPr>
          <p:cNvPr id="5" name="TextBox 4">
            <a:extLst>
              <a:ext uri="{FF2B5EF4-FFF2-40B4-BE49-F238E27FC236}">
                <a16:creationId xmlns:a16="http://schemas.microsoft.com/office/drawing/2014/main" id="{5CEDF5A2-AFF2-BBCD-F39D-87CC59A8FE2F}"/>
              </a:ext>
            </a:extLst>
          </p:cNvPr>
          <p:cNvSpPr txBox="1"/>
          <p:nvPr/>
        </p:nvSpPr>
        <p:spPr>
          <a:xfrm>
            <a:off x="592370" y="1326186"/>
            <a:ext cx="8363095" cy="400110"/>
          </a:xfrm>
          <a:prstGeom prst="rect">
            <a:avLst/>
          </a:prstGeom>
          <a:noFill/>
        </p:spPr>
        <p:txBody>
          <a:bodyPr wrap="square" rtlCol="0">
            <a:spAutoFit/>
          </a:bodyPr>
          <a:lstStyle/>
          <a:p>
            <a:r>
              <a:rPr lang="en-US" sz="2000" dirty="0"/>
              <a:t>States can perform a variety of actions in your state machine:</a:t>
            </a:r>
          </a:p>
        </p:txBody>
      </p:sp>
      <p:pic>
        <p:nvPicPr>
          <p:cNvPr id="6" name="Picture 5">
            <a:extLst>
              <a:ext uri="{FF2B5EF4-FFF2-40B4-BE49-F238E27FC236}">
                <a16:creationId xmlns:a16="http://schemas.microsoft.com/office/drawing/2014/main" id="{4D797D49-1E9C-9539-D24C-9FEB3E78B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2197" y="1526241"/>
            <a:ext cx="2243103" cy="3848960"/>
          </a:xfrm>
          <a:prstGeom prst="rect">
            <a:avLst/>
          </a:prstGeom>
        </p:spPr>
      </p:pic>
      <p:graphicFrame>
        <p:nvGraphicFramePr>
          <p:cNvPr id="7" name="Table 6">
            <a:extLst>
              <a:ext uri="{FF2B5EF4-FFF2-40B4-BE49-F238E27FC236}">
                <a16:creationId xmlns:a16="http://schemas.microsoft.com/office/drawing/2014/main" id="{B96035AC-FB61-4AAB-4EAE-55C4223D72D2}"/>
              </a:ext>
            </a:extLst>
          </p:cNvPr>
          <p:cNvGraphicFramePr>
            <a:graphicFrameLocks noGrp="1"/>
          </p:cNvGraphicFramePr>
          <p:nvPr>
            <p:extLst>
              <p:ext uri="{D42A27DB-BD31-4B8C-83A1-F6EECF244321}">
                <p14:modId xmlns:p14="http://schemas.microsoft.com/office/powerpoint/2010/main" val="1996163357"/>
              </p:ext>
            </p:extLst>
          </p:nvPr>
        </p:nvGraphicFramePr>
        <p:xfrm>
          <a:off x="677211" y="2005317"/>
          <a:ext cx="8457362" cy="3248532"/>
        </p:xfrm>
        <a:graphic>
          <a:graphicData uri="http://schemas.openxmlformats.org/drawingml/2006/table">
            <a:tbl>
              <a:tblPr firstRow="1" bandRow="1">
                <a:tableStyleId>{69012ECD-51FC-41F1-AA8D-1B2483CD663E}</a:tableStyleId>
              </a:tblPr>
              <a:tblGrid>
                <a:gridCol w="1992766">
                  <a:extLst>
                    <a:ext uri="{9D8B030D-6E8A-4147-A177-3AD203B41FA5}">
                      <a16:colId xmlns:a16="http://schemas.microsoft.com/office/drawing/2014/main" val="2553677534"/>
                    </a:ext>
                  </a:extLst>
                </a:gridCol>
                <a:gridCol w="6464596">
                  <a:extLst>
                    <a:ext uri="{9D8B030D-6E8A-4147-A177-3AD203B41FA5}">
                      <a16:colId xmlns:a16="http://schemas.microsoft.com/office/drawing/2014/main" val="2281787414"/>
                    </a:ext>
                  </a:extLst>
                </a:gridCol>
              </a:tblGrid>
              <a:tr h="401191">
                <a:tc>
                  <a:txBody>
                    <a:bodyPr/>
                    <a:lstStyle/>
                    <a:p>
                      <a:pPr algn="l"/>
                      <a:r>
                        <a:rPr lang="en-US" dirty="0"/>
                        <a:t>State</a:t>
                      </a:r>
                    </a:p>
                  </a:txBody>
                  <a:tcPr/>
                </a:tc>
                <a:tc>
                  <a:txBody>
                    <a:bodyPr/>
                    <a:lstStyle/>
                    <a:p>
                      <a:r>
                        <a:rPr lang="en-US" dirty="0"/>
                        <a:t>Action</a:t>
                      </a:r>
                    </a:p>
                  </a:txBody>
                  <a:tcPr/>
                </a:tc>
                <a:extLst>
                  <a:ext uri="{0D108BD9-81ED-4DB2-BD59-A6C34878D82A}">
                    <a16:rowId xmlns:a16="http://schemas.microsoft.com/office/drawing/2014/main" val="3990562406"/>
                  </a:ext>
                </a:extLst>
              </a:tr>
              <a:tr h="406763">
                <a:tc>
                  <a:txBody>
                    <a:bodyPr/>
                    <a:lstStyle/>
                    <a:p>
                      <a:pPr algn="l"/>
                      <a:r>
                        <a:rPr lang="en-US" sz="1800" dirty="0">
                          <a:solidFill>
                            <a:srgbClr val="FFC000"/>
                          </a:solidFill>
                        </a:rPr>
                        <a:t>Choice</a:t>
                      </a:r>
                      <a:endParaRPr lang="en-US" dirty="0"/>
                    </a:p>
                  </a:txBody>
                  <a:tcPr/>
                </a:tc>
                <a:tc>
                  <a:txBody>
                    <a:bodyPr/>
                    <a:lstStyle/>
                    <a:p>
                      <a:r>
                        <a:rPr lang="en-US" sz="1800" dirty="0"/>
                        <a:t>make a choice between branches of execution </a:t>
                      </a:r>
                      <a:endParaRPr lang="en-US" dirty="0"/>
                    </a:p>
                  </a:txBody>
                  <a:tcPr/>
                </a:tc>
                <a:extLst>
                  <a:ext uri="{0D108BD9-81ED-4DB2-BD59-A6C34878D82A}">
                    <a16:rowId xmlns:a16="http://schemas.microsoft.com/office/drawing/2014/main" val="2563723585"/>
                  </a:ext>
                </a:extLst>
              </a:tr>
              <a:tr h="406763">
                <a:tc>
                  <a:txBody>
                    <a:bodyPr/>
                    <a:lstStyle/>
                    <a:p>
                      <a:pPr algn="l"/>
                      <a:r>
                        <a:rPr lang="en-US" sz="1800" dirty="0">
                          <a:solidFill>
                            <a:srgbClr val="FFC000"/>
                          </a:solidFill>
                        </a:rPr>
                        <a:t>Parallel</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begin parallel branches of execution </a:t>
                      </a:r>
                    </a:p>
                  </a:txBody>
                  <a:tcPr/>
                </a:tc>
                <a:extLst>
                  <a:ext uri="{0D108BD9-81ED-4DB2-BD59-A6C34878D82A}">
                    <a16:rowId xmlns:a16="http://schemas.microsoft.com/office/drawing/2014/main" val="1389352638"/>
                  </a:ext>
                </a:extLst>
              </a:tr>
              <a:tr h="406763">
                <a:tc>
                  <a:txBody>
                    <a:bodyPr/>
                    <a:lstStyle/>
                    <a:p>
                      <a:pPr algn="l"/>
                      <a:r>
                        <a:rPr lang="en-US" sz="1800" dirty="0">
                          <a:solidFill>
                            <a:srgbClr val="FFC000"/>
                          </a:solidFill>
                        </a:rPr>
                        <a:t>Map</a:t>
                      </a:r>
                      <a:endParaRPr lang="en-US" dirty="0"/>
                    </a:p>
                  </a:txBody>
                  <a:tcPr/>
                </a:tc>
                <a:tc>
                  <a:txBody>
                    <a:bodyPr/>
                    <a:lstStyle/>
                    <a:p>
                      <a:r>
                        <a:rPr lang="en-US" sz="1800" dirty="0"/>
                        <a:t>dynamically iterate steps </a:t>
                      </a:r>
                      <a:endParaRPr lang="en-US" dirty="0"/>
                    </a:p>
                  </a:txBody>
                  <a:tcPr/>
                </a:tc>
                <a:extLst>
                  <a:ext uri="{0D108BD9-81ED-4DB2-BD59-A6C34878D82A}">
                    <a16:rowId xmlns:a16="http://schemas.microsoft.com/office/drawing/2014/main" val="4183008637"/>
                  </a:ext>
                </a:extLst>
              </a:tr>
              <a:tr h="406763">
                <a:tc>
                  <a:txBody>
                    <a:bodyPr/>
                    <a:lstStyle/>
                    <a:p>
                      <a:pPr algn="l"/>
                      <a:r>
                        <a:rPr lang="en-US" sz="1800" dirty="0">
                          <a:solidFill>
                            <a:srgbClr val="FFC000"/>
                          </a:solidFill>
                        </a:rPr>
                        <a:t>Pass</a:t>
                      </a:r>
                      <a:endParaRPr lang="en-US" dirty="0"/>
                    </a:p>
                  </a:txBody>
                  <a:tcPr/>
                </a:tc>
                <a:tc>
                  <a:txBody>
                    <a:bodyPr/>
                    <a:lstStyle/>
                    <a:p>
                      <a:r>
                        <a:rPr lang="en-US" sz="1800" dirty="0"/>
                        <a:t>simply pass its input to its output or inject some fixed data </a:t>
                      </a:r>
                      <a:endParaRPr lang="en-US" dirty="0"/>
                    </a:p>
                  </a:txBody>
                  <a:tcPr/>
                </a:tc>
                <a:extLst>
                  <a:ext uri="{0D108BD9-81ED-4DB2-BD59-A6C34878D82A}">
                    <a16:rowId xmlns:a16="http://schemas.microsoft.com/office/drawing/2014/main" val="61085930"/>
                  </a:ext>
                </a:extLst>
              </a:tr>
              <a:tr h="406763">
                <a:tc>
                  <a:txBody>
                    <a:bodyPr/>
                    <a:lstStyle/>
                    <a:p>
                      <a:pPr algn="l"/>
                      <a:r>
                        <a:rPr lang="en-US" sz="1800" dirty="0">
                          <a:solidFill>
                            <a:srgbClr val="FFC000"/>
                          </a:solidFill>
                        </a:rPr>
                        <a:t>Wait</a:t>
                      </a:r>
                      <a:endParaRPr lang="en-US" dirty="0"/>
                    </a:p>
                  </a:txBody>
                  <a:tcPr/>
                </a:tc>
                <a:tc>
                  <a:txBody>
                    <a:bodyPr/>
                    <a:lstStyle/>
                    <a:p>
                      <a:r>
                        <a:rPr lang="en-US" sz="1800" dirty="0"/>
                        <a:t>provide a delay </a:t>
                      </a:r>
                      <a:endParaRPr lang="en-US" dirty="0"/>
                    </a:p>
                  </a:txBody>
                  <a:tcPr/>
                </a:tc>
                <a:extLst>
                  <a:ext uri="{0D108BD9-81ED-4DB2-BD59-A6C34878D82A}">
                    <a16:rowId xmlns:a16="http://schemas.microsoft.com/office/drawing/2014/main" val="1185092701"/>
                  </a:ext>
                </a:extLst>
              </a:tr>
              <a:tr h="406763">
                <a:tc>
                  <a:txBody>
                    <a:bodyPr/>
                    <a:lstStyle/>
                    <a:p>
                      <a:pPr algn="l"/>
                      <a:r>
                        <a:rPr lang="en-US" sz="1800" dirty="0">
                          <a:solidFill>
                            <a:srgbClr val="FFC000"/>
                          </a:solidFill>
                        </a:rPr>
                        <a:t>Succeed</a:t>
                      </a:r>
                      <a:r>
                        <a:rPr lang="en-US" sz="1800" dirty="0"/>
                        <a:t> or </a:t>
                      </a:r>
                      <a:r>
                        <a:rPr lang="en-US" sz="1800" dirty="0">
                          <a:solidFill>
                            <a:srgbClr val="FFC000"/>
                          </a:solidFill>
                        </a:rPr>
                        <a:t>Fail</a:t>
                      </a:r>
                      <a:endParaRPr lang="en-US" dirty="0"/>
                    </a:p>
                  </a:txBody>
                  <a:tcPr/>
                </a:tc>
                <a:tc>
                  <a:txBody>
                    <a:bodyPr/>
                    <a:lstStyle/>
                    <a:p>
                      <a:r>
                        <a:rPr lang="en-US" sz="1800" dirty="0"/>
                        <a:t>stop an execution with a failure or success</a:t>
                      </a:r>
                      <a:endParaRPr lang="en-US" dirty="0"/>
                    </a:p>
                  </a:txBody>
                  <a:tcPr/>
                </a:tc>
                <a:extLst>
                  <a:ext uri="{0D108BD9-81ED-4DB2-BD59-A6C34878D82A}">
                    <a16:rowId xmlns:a16="http://schemas.microsoft.com/office/drawing/2014/main" val="1428736359"/>
                  </a:ext>
                </a:extLst>
              </a:tr>
              <a:tr h="406763">
                <a:tc>
                  <a:txBody>
                    <a:bodyPr/>
                    <a:lstStyle/>
                    <a:p>
                      <a:pPr algn="l"/>
                      <a:r>
                        <a:rPr lang="en-US" sz="1800" dirty="0">
                          <a:solidFill>
                            <a:srgbClr val="FFC000"/>
                          </a:solidFill>
                        </a:rPr>
                        <a:t>Task</a:t>
                      </a:r>
                      <a:endParaRPr lang="en-US" dirty="0"/>
                    </a:p>
                  </a:txBody>
                  <a:tcPr/>
                </a:tc>
                <a:tc>
                  <a:txBody>
                    <a:bodyPr/>
                    <a:lstStyle/>
                    <a:p>
                      <a:r>
                        <a:rPr lang="en-US" sz="1800" dirty="0"/>
                        <a:t>do some work</a:t>
                      </a:r>
                      <a:endParaRPr lang="en-US" dirty="0"/>
                    </a:p>
                  </a:txBody>
                  <a:tcPr/>
                </a:tc>
                <a:extLst>
                  <a:ext uri="{0D108BD9-81ED-4DB2-BD59-A6C34878D82A}">
                    <a16:rowId xmlns:a16="http://schemas.microsoft.com/office/drawing/2014/main" val="849698182"/>
                  </a:ext>
                </a:extLst>
              </a:tr>
            </a:tbl>
          </a:graphicData>
        </a:graphic>
      </p:graphicFrame>
    </p:spTree>
    <p:extLst>
      <p:ext uri="{BB962C8B-B14F-4D97-AF65-F5344CB8AC3E}">
        <p14:creationId xmlns:p14="http://schemas.microsoft.com/office/powerpoint/2010/main" val="188277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a:themeElements>
    <a:clrScheme name="Custom 1">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89BDEE"/>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reInvent2022_Template_20220602_jk" id="{4D40DF26-0619-F045-92CA-85A149055DE4}" vid="{7DC3BE44-FE2F-D447-8D75-5EE52C00B4F1}"/>
    </a:ext>
  </a:extLst>
</a:theme>
</file>

<file path=ppt/theme/theme2.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Template>
  <TotalTime>752</TotalTime>
  <Words>2287</Words>
  <Application>Microsoft Macintosh PowerPoint</Application>
  <PresentationFormat>Widescreen</PresentationFormat>
  <Paragraphs>242</Paragraphs>
  <Slides>19</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Amazon Ember Regular</vt:lpstr>
      <vt:lpstr>Lucida Console</vt:lpstr>
      <vt:lpstr>Amazon Ember Display</vt:lpstr>
      <vt:lpstr>Arial</vt:lpstr>
      <vt:lpstr>Wingdings</vt:lpstr>
      <vt:lpstr>Amazon Ember</vt:lpstr>
      <vt:lpstr>AWS</vt:lpstr>
      <vt:lpstr>The AWS Step Functions Workshop</vt:lpstr>
      <vt:lpstr>PowerPoint Presentation</vt:lpstr>
      <vt:lpstr>The Step Functions Workshop</vt:lpstr>
      <vt:lpstr>Agenda</vt:lpstr>
      <vt:lpstr>Signs you might need an orchestration service</vt:lpstr>
      <vt:lpstr>Common orchestration patterns</vt:lpstr>
      <vt:lpstr>         Introducing AWS Step Functions</vt:lpstr>
      <vt:lpstr> Step Functions Workflows</vt:lpstr>
      <vt:lpstr>Step Functions States</vt:lpstr>
      <vt:lpstr> Input and Output Processing</vt:lpstr>
      <vt:lpstr>  AWS SDK Integrations</vt:lpstr>
      <vt:lpstr>PowerPoint Presentation</vt:lpstr>
      <vt:lpstr>Workflow Studio</vt:lpstr>
      <vt:lpstr>  Service Integration Patterns</vt:lpstr>
      <vt:lpstr>Example Use Cases</vt:lpstr>
      <vt:lpstr>  Hosted Mode Dashboard Login</vt:lpstr>
      <vt:lpstr>Accessing Workshop Content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Fox</dc:creator>
  <cp:lastModifiedBy>Daniel Fox</cp:lastModifiedBy>
  <cp:revision>21</cp:revision>
  <dcterms:created xsi:type="dcterms:W3CDTF">2022-08-16T16:00:17Z</dcterms:created>
  <dcterms:modified xsi:type="dcterms:W3CDTF">2022-09-13T18:17:27Z</dcterms:modified>
</cp:coreProperties>
</file>